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slideLayouts/slideLayout26.xml" ContentType="application/vnd.openxmlformats-officedocument.presentationml.slideLayout+xml"/>
  <Override PartName="/ppt/theme/theme4.xml" ContentType="application/vnd.openxmlformats-officedocument.theme+xml"/>
  <Override PartName="/ppt/slideLayouts/slideLayout2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 id="2147483772" r:id="rId2"/>
    <p:sldMasterId id="2147483784" r:id="rId3"/>
    <p:sldMasterId id="2147483787" r:id="rId4"/>
    <p:sldMasterId id="2147483789" r:id="rId5"/>
  </p:sldMasterIdLst>
  <p:notesMasterIdLst>
    <p:notesMasterId r:id="rId21"/>
  </p:notesMasterIdLst>
  <p:sldIdLst>
    <p:sldId id="260" r:id="rId6"/>
    <p:sldId id="271" r:id="rId7"/>
    <p:sldId id="281" r:id="rId8"/>
    <p:sldId id="282" r:id="rId9"/>
    <p:sldId id="283" r:id="rId10"/>
    <p:sldId id="284" r:id="rId11"/>
    <p:sldId id="285" r:id="rId12"/>
    <p:sldId id="280" r:id="rId13"/>
    <p:sldId id="279" r:id="rId14"/>
    <p:sldId id="286" r:id="rId15"/>
    <p:sldId id="287" r:id="rId16"/>
    <p:sldId id="288" r:id="rId17"/>
    <p:sldId id="289" r:id="rId18"/>
    <p:sldId id="290" r:id="rId19"/>
    <p:sldId id="263"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A323"/>
    <a:srgbClr val="3634C2"/>
    <a:srgbClr val="9731B0"/>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29A4DE-C29A-A042-8FD6-6828CCB61ED6}" v="3" dt="2024-12-06T02:52:53.395"/>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777" autoAdjust="0"/>
    <p:restoredTop sz="94550"/>
  </p:normalViewPr>
  <p:slideViewPr>
    <p:cSldViewPr snapToGrid="0" snapToObjects="1">
      <p:cViewPr>
        <p:scale>
          <a:sx n="172" d="100"/>
          <a:sy n="172" d="100"/>
        </p:scale>
        <p:origin x="1504" y="632"/>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5/10/relationships/revisionInfo" Target="revisionInfo.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media/image10.png>
</file>

<file path=ppt/media/image11.png>
</file>

<file path=ppt/media/image12.jpeg>
</file>

<file path=ppt/media/image13.png>
</file>

<file path=ppt/media/image14.png>
</file>

<file path=ppt/media/image15.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919F3A-4251-5349-BD41-7563BE74ACD8}" type="datetimeFigureOut">
              <a:rPr lang="en-US" smtClean="0"/>
              <a:t>12/4/24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7649AF-29C0-1345-BB8F-EB8BB7468824}" type="slidenum">
              <a:rPr lang="en-US" smtClean="0"/>
              <a:t>‹#›</a:t>
            </a:fld>
            <a:endParaRPr lang="en-US"/>
          </a:p>
        </p:txBody>
      </p:sp>
    </p:spTree>
    <p:extLst>
      <p:ext uri="{BB962C8B-B14F-4D97-AF65-F5344CB8AC3E}">
        <p14:creationId xmlns:p14="http://schemas.microsoft.com/office/powerpoint/2010/main" val="31502579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7649AF-29C0-1345-BB8F-EB8BB7468824}" type="slidenum">
              <a:rPr lang="en-US" smtClean="0"/>
              <a:t>6</a:t>
            </a:fld>
            <a:endParaRPr lang="en-US"/>
          </a:p>
        </p:txBody>
      </p:sp>
    </p:spTree>
    <p:extLst>
      <p:ext uri="{BB962C8B-B14F-4D97-AF65-F5344CB8AC3E}">
        <p14:creationId xmlns:p14="http://schemas.microsoft.com/office/powerpoint/2010/main" val="3535467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7649AF-29C0-1345-BB8F-EB8BB7468824}" type="slidenum">
              <a:rPr lang="en-US" smtClean="0"/>
              <a:t>7</a:t>
            </a:fld>
            <a:endParaRPr lang="en-US"/>
          </a:p>
        </p:txBody>
      </p:sp>
    </p:spTree>
    <p:extLst>
      <p:ext uri="{BB962C8B-B14F-4D97-AF65-F5344CB8AC3E}">
        <p14:creationId xmlns:p14="http://schemas.microsoft.com/office/powerpoint/2010/main" val="2104971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7649AF-29C0-1345-BB8F-EB8BB7468824}" type="slidenum">
              <a:rPr lang="en-US" smtClean="0"/>
              <a:t>8</a:t>
            </a:fld>
            <a:endParaRPr lang="en-US"/>
          </a:p>
        </p:txBody>
      </p:sp>
    </p:spTree>
    <p:extLst>
      <p:ext uri="{BB962C8B-B14F-4D97-AF65-F5344CB8AC3E}">
        <p14:creationId xmlns:p14="http://schemas.microsoft.com/office/powerpoint/2010/main" val="24777992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7649AF-29C0-1345-BB8F-EB8BB7468824}" type="slidenum">
              <a:rPr lang="en-US" smtClean="0"/>
              <a:t>9</a:t>
            </a:fld>
            <a:endParaRPr lang="en-US"/>
          </a:p>
        </p:txBody>
      </p:sp>
    </p:spTree>
    <p:extLst>
      <p:ext uri="{BB962C8B-B14F-4D97-AF65-F5344CB8AC3E}">
        <p14:creationId xmlns:p14="http://schemas.microsoft.com/office/powerpoint/2010/main" val="1788783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7649AF-29C0-1345-BB8F-EB8BB7468824}" type="slidenum">
              <a:rPr lang="en-US" smtClean="0"/>
              <a:t>12</a:t>
            </a:fld>
            <a:endParaRPr lang="en-US"/>
          </a:p>
        </p:txBody>
      </p:sp>
    </p:spTree>
    <p:extLst>
      <p:ext uri="{BB962C8B-B14F-4D97-AF65-F5344CB8AC3E}">
        <p14:creationId xmlns:p14="http://schemas.microsoft.com/office/powerpoint/2010/main" val="22499356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7649AF-29C0-1345-BB8F-EB8BB7468824}" type="slidenum">
              <a:rPr lang="en-US" smtClean="0"/>
              <a:t>13</a:t>
            </a:fld>
            <a:endParaRPr lang="en-US"/>
          </a:p>
        </p:txBody>
      </p:sp>
    </p:spTree>
    <p:extLst>
      <p:ext uri="{BB962C8B-B14F-4D97-AF65-F5344CB8AC3E}">
        <p14:creationId xmlns:p14="http://schemas.microsoft.com/office/powerpoint/2010/main" val="5641619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7649AF-29C0-1345-BB8F-EB8BB7468824}" type="slidenum">
              <a:rPr lang="en-US" smtClean="0"/>
              <a:t>14</a:t>
            </a:fld>
            <a:endParaRPr lang="en-US"/>
          </a:p>
        </p:txBody>
      </p:sp>
    </p:spTree>
    <p:extLst>
      <p:ext uri="{BB962C8B-B14F-4D97-AF65-F5344CB8AC3E}">
        <p14:creationId xmlns:p14="http://schemas.microsoft.com/office/powerpoint/2010/main" val="37190397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5" name="Picture 4" descr="TTUS SEAL.eps"/>
          <p:cNvPicPr>
            <a:picLocks noChangeAspect="1"/>
          </p:cNvPicPr>
          <p:nvPr userDrawn="1"/>
        </p:nvPicPr>
        <p:blipFill>
          <a:blip r:embed="rId2">
            <a:alphaModFix amt="14000"/>
            <a:extLst>
              <a:ext uri="{28A0092B-C50C-407E-A947-70E740481C1C}">
                <a14:useLocalDpi xmlns:a14="http://schemas.microsoft.com/office/drawing/2010/main" val="0"/>
              </a:ext>
            </a:extLst>
          </a:blip>
          <a:stretch>
            <a:fillRect/>
          </a:stretch>
        </p:blipFill>
        <p:spPr>
          <a:xfrm>
            <a:off x="5875098" y="1249218"/>
            <a:ext cx="3592176" cy="3592176"/>
          </a:xfrm>
          <a:prstGeom prst="rect">
            <a:avLst/>
          </a:prstGeom>
        </p:spPr>
      </p:pic>
      <p:sp>
        <p:nvSpPr>
          <p:cNvPr id="2" name="Title 1"/>
          <p:cNvSpPr>
            <a:spLocks noGrp="1"/>
          </p:cNvSpPr>
          <p:nvPr>
            <p:ph type="ctrTitle"/>
          </p:nvPr>
        </p:nvSpPr>
        <p:spPr>
          <a:xfrm>
            <a:off x="685800" y="1"/>
            <a:ext cx="7772400" cy="985212"/>
          </a:xfrm>
        </p:spPr>
        <p:txBody>
          <a:bodyPr>
            <a:normAutofit/>
          </a:bodyPr>
          <a:lstStyle>
            <a:lvl1pPr>
              <a:defRPr sz="2400"/>
            </a:lvl1pPr>
          </a:lstStyle>
          <a:p>
            <a:r>
              <a:rPr lang="en-US" dirty="0"/>
              <a:t>Click to edit Master title style</a:t>
            </a:r>
          </a:p>
        </p:txBody>
      </p:sp>
      <p:sp>
        <p:nvSpPr>
          <p:cNvPr id="3" name="Subtitle 2"/>
          <p:cNvSpPr>
            <a:spLocks noGrp="1"/>
          </p:cNvSpPr>
          <p:nvPr>
            <p:ph type="subTitle" idx="1"/>
          </p:nvPr>
        </p:nvSpPr>
        <p:spPr>
          <a:xfrm>
            <a:off x="685800" y="1914043"/>
            <a:ext cx="6400800" cy="1314450"/>
          </a:xfrm>
        </p:spPr>
        <p:txBody>
          <a:bodyPr>
            <a:normAutofit/>
          </a:bodyPr>
          <a:lstStyle>
            <a:lvl1pPr marL="0" indent="0" algn="ctr">
              <a:buNone/>
              <a:defRPr sz="36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24835499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55816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08228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
            <a:ext cx="7772400" cy="985212"/>
          </a:xfrm>
        </p:spPr>
        <p:txBody>
          <a:bodyPr>
            <a:normAutofit/>
          </a:bodyPr>
          <a:lstStyle>
            <a:lvl1pPr>
              <a:defRPr sz="2400"/>
            </a:lvl1pPr>
          </a:lstStyle>
          <a:p>
            <a:r>
              <a:rPr lang="en-US"/>
              <a:t>Click to edit Master title style</a:t>
            </a:r>
            <a:endParaRPr lang="en-US" dirty="0"/>
          </a:p>
        </p:txBody>
      </p:sp>
      <p:sp>
        <p:nvSpPr>
          <p:cNvPr id="3" name="Subtitle 2"/>
          <p:cNvSpPr>
            <a:spLocks noGrp="1"/>
          </p:cNvSpPr>
          <p:nvPr>
            <p:ph type="subTitle" idx="1"/>
          </p:nvPr>
        </p:nvSpPr>
        <p:spPr>
          <a:xfrm>
            <a:off x="685800" y="1914043"/>
            <a:ext cx="6400800" cy="1314450"/>
          </a:xfrm>
        </p:spPr>
        <p:txBody>
          <a:bodyPr>
            <a:normAutofit/>
          </a:bodyPr>
          <a:lstStyle>
            <a:lvl1pPr marL="0" indent="0" algn="ctr">
              <a:buNone/>
              <a:defRPr sz="36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4" name="Picture 3" descr="TTUS SEAL Bline.eps"/>
          <p:cNvPicPr>
            <a:picLocks noChangeAspect="1"/>
          </p:cNvPicPr>
          <p:nvPr userDrawn="1"/>
        </p:nvPicPr>
        <p:blipFill>
          <a:blip r:embed="rId2">
            <a:alphaModFix amt="13000"/>
            <a:extLst>
              <a:ext uri="{28A0092B-C50C-407E-A947-70E740481C1C}">
                <a14:useLocalDpi xmlns:a14="http://schemas.microsoft.com/office/drawing/2010/main" val="0"/>
              </a:ext>
            </a:extLst>
          </a:blip>
          <a:stretch>
            <a:fillRect/>
          </a:stretch>
        </p:blipFill>
        <p:spPr>
          <a:xfrm>
            <a:off x="5875098" y="1249218"/>
            <a:ext cx="3592176" cy="3592176"/>
          </a:xfrm>
          <a:prstGeom prst="rect">
            <a:avLst/>
          </a:prstGeom>
        </p:spPr>
      </p:pic>
    </p:spTree>
    <p:extLst>
      <p:ext uri="{BB962C8B-B14F-4D97-AF65-F5344CB8AC3E}">
        <p14:creationId xmlns:p14="http://schemas.microsoft.com/office/powerpoint/2010/main" val="2483549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87998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742405"/>
            <a:ext cx="7772400" cy="1406261"/>
          </a:xfrm>
        </p:spPr>
        <p:txBody>
          <a:bodyPr anchor="t"/>
          <a:lstStyle>
            <a:lvl1pPr algn="l">
              <a:defRPr sz="4000" b="1" cap="all">
                <a:solidFill>
                  <a:srgbClr val="000000"/>
                </a:solidFill>
              </a:defRPr>
            </a:lvl1pPr>
          </a:lstStyle>
          <a:p>
            <a:r>
              <a:rPr lang="en-US"/>
              <a:t>Click to edit Master title style</a:t>
            </a:r>
            <a:endParaRPr lang="en-US" dirty="0"/>
          </a:p>
        </p:txBody>
      </p:sp>
      <p:sp>
        <p:nvSpPr>
          <p:cNvPr id="3" name="Text Placeholder 2"/>
          <p:cNvSpPr>
            <a:spLocks noGrp="1"/>
          </p:cNvSpPr>
          <p:nvPr>
            <p:ph type="body" idx="1"/>
          </p:nvPr>
        </p:nvSpPr>
        <p:spPr>
          <a:xfrm>
            <a:off x="722313" y="1616869"/>
            <a:ext cx="7772400" cy="1125537"/>
          </a:xfrm>
        </p:spPr>
        <p:txBody>
          <a:bodyPr anchor="b"/>
          <a:lstStyle>
            <a:lvl1pPr marL="0" indent="0">
              <a:buNone/>
              <a:defRPr sz="2000">
                <a:solidFill>
                  <a:srgbClr val="000000"/>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502444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8542" y="1200150"/>
            <a:ext cx="3817257"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200150"/>
            <a:ext cx="3817257"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78480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8542" y="1123758"/>
            <a:ext cx="3818845" cy="71601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8542" y="1839768"/>
            <a:ext cx="381884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23758"/>
            <a:ext cx="3820432" cy="71601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839768"/>
            <a:ext cx="3820432"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043778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308140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9958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7842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076325"/>
            <a:ext cx="3008313" cy="391273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12859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879984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8954752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55816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082281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149639"/>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Slid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5027385"/>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ertical Title and Text">
    <p:bg>
      <p:bgPr>
        <a:solidFill>
          <a:srgbClr val="CC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33765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91979" y="2173245"/>
            <a:ext cx="6400800" cy="1314450"/>
          </a:xfrm>
          <a:prstGeom prst="rect">
            <a:avLst/>
          </a:prstGeom>
        </p:spPr>
        <p:txBody>
          <a:bodyPr>
            <a:normAutofit/>
          </a:bodyPr>
          <a:lstStyle>
            <a:lvl1pPr marL="0" indent="0" algn="l">
              <a:buNone/>
              <a:defRPr sz="360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347079903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85113" y="2049678"/>
            <a:ext cx="6400800" cy="1314450"/>
          </a:xfrm>
          <a:prstGeom prst="rect">
            <a:avLst/>
          </a:prstGeom>
        </p:spPr>
        <p:txBody>
          <a:bodyPr>
            <a:normAutofit/>
          </a:bodyPr>
          <a:lstStyle>
            <a:lvl1pPr marL="0" indent="0" algn="l">
              <a:buNone/>
              <a:defRPr sz="36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901973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742405"/>
            <a:ext cx="7772400" cy="1406261"/>
          </a:xfrm>
        </p:spPr>
        <p:txBody>
          <a:bodyPr anchor="t"/>
          <a:lstStyle>
            <a:lvl1pPr algn="l">
              <a:defRPr sz="4000" b="1" cap="all">
                <a:solidFill>
                  <a:srgbClr val="000000"/>
                </a:solidFill>
              </a:defRPr>
            </a:lvl1pPr>
          </a:lstStyle>
          <a:p>
            <a:r>
              <a:rPr lang="en-US" dirty="0"/>
              <a:t>Click to edit Master title style</a:t>
            </a:r>
          </a:p>
        </p:txBody>
      </p:sp>
      <p:sp>
        <p:nvSpPr>
          <p:cNvPr id="3" name="Text Placeholder 2"/>
          <p:cNvSpPr>
            <a:spLocks noGrp="1"/>
          </p:cNvSpPr>
          <p:nvPr>
            <p:ph type="body" idx="1"/>
          </p:nvPr>
        </p:nvSpPr>
        <p:spPr>
          <a:xfrm>
            <a:off x="722313" y="1616869"/>
            <a:ext cx="7772400" cy="1125537"/>
          </a:xfrm>
        </p:spPr>
        <p:txBody>
          <a:bodyPr anchor="b"/>
          <a:lstStyle>
            <a:lvl1pPr marL="0" indent="0">
              <a:buNone/>
              <a:defRPr sz="2000">
                <a:solidFill>
                  <a:srgbClr val="000000"/>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950244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78542" y="1200150"/>
            <a:ext cx="3817257"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0"/>
            <a:ext cx="3817257"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7848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8542" y="1123758"/>
            <a:ext cx="3818845" cy="71601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78542" y="1839768"/>
            <a:ext cx="381884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23758"/>
            <a:ext cx="3820432" cy="71601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6" y="1839768"/>
            <a:ext cx="3820432"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04377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30814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995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7842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076325"/>
            <a:ext cx="3008313" cy="391273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1285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8954752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emf"/><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theme" Target="../theme/theme4.xml"/><Relationship Id="rId1" Type="http://schemas.openxmlformats.org/officeDocument/2006/relationships/slideLayout" Target="../slideLayouts/slideLayout26.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theme" Target="../theme/theme5.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0"/>
            <a:ext cx="9144000" cy="975032"/>
          </a:xfrm>
          <a:prstGeom prst="rect">
            <a:avLst/>
          </a:prstGeom>
          <a:solidFill>
            <a:srgbClr val="CC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descr="TTUS_SEAL.eps"/>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638143" y="65314"/>
            <a:ext cx="827314" cy="827314"/>
          </a:xfrm>
          <a:prstGeom prst="rect">
            <a:avLst/>
          </a:prstGeom>
        </p:spPr>
      </p:pic>
      <p:sp>
        <p:nvSpPr>
          <p:cNvPr id="2" name="Title Placeholder 1"/>
          <p:cNvSpPr>
            <a:spLocks noGrp="1"/>
          </p:cNvSpPr>
          <p:nvPr>
            <p:ph type="title"/>
          </p:nvPr>
        </p:nvSpPr>
        <p:spPr>
          <a:xfrm>
            <a:off x="678543" y="56138"/>
            <a:ext cx="7786914"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78543" y="1200150"/>
            <a:ext cx="7786914" cy="37639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16936327"/>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457200" rtl="0" eaLnBrk="1" latinLnBrk="0" hangingPunct="1">
        <a:spcBef>
          <a:spcPct val="0"/>
        </a:spcBef>
        <a:buNone/>
        <a:defRPr sz="2400" kern="1200">
          <a:solidFill>
            <a:srgbClr val="FFFFFF"/>
          </a:solidFill>
          <a:latin typeface="Times New Roman"/>
          <a:ea typeface="+mj-ea"/>
          <a:cs typeface="Times New Roman"/>
        </a:defRPr>
      </a:lvl1pPr>
    </p:titleStyle>
    <p:bodyStyle>
      <a:lvl1pPr marL="0" indent="0" algn="l" defTabSz="457200" rtl="0" eaLnBrk="1" latinLnBrk="0" hangingPunct="1">
        <a:spcBef>
          <a:spcPct val="20000"/>
        </a:spcBef>
        <a:buFontTx/>
        <a:buNone/>
        <a:defRPr sz="3800" kern="1200">
          <a:solidFill>
            <a:schemeClr val="tx1"/>
          </a:solidFill>
          <a:latin typeface="Times New Roman"/>
          <a:ea typeface="+mn-ea"/>
          <a:cs typeface="Times New Roman"/>
        </a:defRPr>
      </a:lvl1pPr>
      <a:lvl2pPr marL="742950" indent="-285750" algn="l" defTabSz="457200" rtl="0" eaLnBrk="1" latinLnBrk="0" hangingPunct="1">
        <a:spcBef>
          <a:spcPct val="20000"/>
        </a:spcBef>
        <a:buClr>
          <a:srgbClr val="CC0000"/>
        </a:buClr>
        <a:buSzPct val="90000"/>
        <a:buFont typeface="Wingdings" charset="2"/>
        <a:buChar char="§"/>
        <a:defRPr sz="3000" kern="1200">
          <a:solidFill>
            <a:schemeClr val="tx1"/>
          </a:solidFill>
          <a:latin typeface="Times New Roman"/>
          <a:ea typeface="+mn-ea"/>
          <a:cs typeface="Times New Roman"/>
        </a:defRPr>
      </a:lvl2pPr>
      <a:lvl3pPr marL="1143000" indent="-228600" algn="l" defTabSz="457200" rtl="0" eaLnBrk="1" latinLnBrk="0" hangingPunct="1">
        <a:spcBef>
          <a:spcPct val="20000"/>
        </a:spcBef>
        <a:buFont typeface="Arial"/>
        <a:buChar char="•"/>
        <a:defRPr sz="1800" kern="1200">
          <a:solidFill>
            <a:schemeClr val="tx1"/>
          </a:solidFill>
          <a:latin typeface="Times New Roman"/>
          <a:ea typeface="+mn-ea"/>
          <a:cs typeface="Times New Roman"/>
        </a:defRPr>
      </a:lvl3pPr>
      <a:lvl4pPr marL="1600200" indent="-228600" algn="l" defTabSz="457200" rtl="0" eaLnBrk="1" latinLnBrk="0" hangingPunct="1">
        <a:spcBef>
          <a:spcPct val="20000"/>
        </a:spcBef>
        <a:buFont typeface="Arial"/>
        <a:buChar char="–"/>
        <a:defRPr sz="1800" i="1" kern="1200">
          <a:solidFill>
            <a:schemeClr val="tx1"/>
          </a:solidFill>
          <a:latin typeface="Times New Roman"/>
          <a:ea typeface="+mn-ea"/>
          <a:cs typeface="Times New Roman"/>
        </a:defRPr>
      </a:lvl4pPr>
      <a:lvl5pPr marL="1828800" indent="0" algn="l" defTabSz="457200" rtl="0" eaLnBrk="1" latinLnBrk="0" hangingPunct="1">
        <a:spcBef>
          <a:spcPct val="20000"/>
        </a:spcBef>
        <a:buFontTx/>
        <a:buNone/>
        <a:defRPr sz="1800" kern="1200">
          <a:solidFill>
            <a:schemeClr val="tx1"/>
          </a:solidFill>
          <a:latin typeface="Times New Roman"/>
          <a:ea typeface="+mn-ea"/>
          <a:cs typeface="Times New Roman"/>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0"/>
            <a:ext cx="9144000" cy="975032"/>
          </a:xfrm>
          <a:prstGeom prst="rect">
            <a:avLst/>
          </a:prstGeom>
          <a:solidFill>
            <a:srgbClr val="CC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8" name="Picture 7" descr="TTUS_SEAL.eps"/>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638143" y="65314"/>
            <a:ext cx="827314" cy="827314"/>
          </a:xfrm>
          <a:prstGeom prst="rect">
            <a:avLst/>
          </a:prstGeom>
        </p:spPr>
      </p:pic>
      <p:sp>
        <p:nvSpPr>
          <p:cNvPr id="2" name="Title Placeholder 1"/>
          <p:cNvSpPr>
            <a:spLocks noGrp="1"/>
          </p:cNvSpPr>
          <p:nvPr>
            <p:ph type="title"/>
          </p:nvPr>
        </p:nvSpPr>
        <p:spPr>
          <a:xfrm>
            <a:off x="678543" y="56138"/>
            <a:ext cx="7786914" cy="8572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8543" y="1200150"/>
            <a:ext cx="7786914" cy="37639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16936327"/>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5" r:id="rId3"/>
    <p:sldLayoutId id="2147483776" r:id="rId4"/>
    <p:sldLayoutId id="2147483777" r:id="rId5"/>
    <p:sldLayoutId id="2147483778" r:id="rId6"/>
    <p:sldLayoutId id="2147483779" r:id="rId7"/>
    <p:sldLayoutId id="2147483780" r:id="rId8"/>
    <p:sldLayoutId id="2147483781" r:id="rId9"/>
    <p:sldLayoutId id="2147483782" r:id="rId10"/>
    <p:sldLayoutId id="2147483783" r:id="rId11"/>
  </p:sldLayoutIdLst>
  <p:txStyles>
    <p:titleStyle>
      <a:lvl1pPr algn="l" defTabSz="457200" rtl="0" eaLnBrk="1" latinLnBrk="0" hangingPunct="1">
        <a:spcBef>
          <a:spcPct val="0"/>
        </a:spcBef>
        <a:buNone/>
        <a:defRPr sz="2400" kern="1200">
          <a:solidFill>
            <a:schemeClr val="bg1"/>
          </a:solidFill>
          <a:latin typeface="Times New Roman"/>
          <a:ea typeface="+mj-ea"/>
          <a:cs typeface="Times New Roman"/>
        </a:defRPr>
      </a:lvl1pPr>
    </p:titleStyle>
    <p:bodyStyle>
      <a:lvl1pPr marL="0" indent="0" algn="l" defTabSz="457200" rtl="0" eaLnBrk="1" latinLnBrk="0" hangingPunct="1">
        <a:spcBef>
          <a:spcPct val="20000"/>
        </a:spcBef>
        <a:buFontTx/>
        <a:buNone/>
        <a:defRPr sz="3800" kern="1200">
          <a:solidFill>
            <a:schemeClr val="tx1"/>
          </a:solidFill>
          <a:latin typeface="Times New Roman"/>
          <a:ea typeface="+mn-ea"/>
          <a:cs typeface="Times New Roman"/>
        </a:defRPr>
      </a:lvl1pPr>
      <a:lvl2pPr marL="742950" indent="-285750" algn="l" defTabSz="457200" rtl="0" eaLnBrk="1" latinLnBrk="0" hangingPunct="1">
        <a:spcBef>
          <a:spcPct val="20000"/>
        </a:spcBef>
        <a:buClr>
          <a:srgbClr val="CC0000"/>
        </a:buClr>
        <a:buSzPct val="90000"/>
        <a:buFont typeface="Wingdings" charset="2"/>
        <a:buChar char="§"/>
        <a:defRPr sz="3000" kern="1200">
          <a:solidFill>
            <a:schemeClr val="tx1"/>
          </a:solidFill>
          <a:latin typeface="Times New Roman"/>
          <a:ea typeface="+mn-ea"/>
          <a:cs typeface="Times New Roman"/>
        </a:defRPr>
      </a:lvl2pPr>
      <a:lvl3pPr marL="1143000" indent="-228600" algn="l" defTabSz="457200" rtl="0" eaLnBrk="1" latinLnBrk="0" hangingPunct="1">
        <a:spcBef>
          <a:spcPct val="20000"/>
        </a:spcBef>
        <a:buFont typeface="Arial"/>
        <a:buChar char="•"/>
        <a:defRPr sz="1800" kern="1200">
          <a:solidFill>
            <a:schemeClr val="tx1"/>
          </a:solidFill>
          <a:latin typeface="Times New Roman"/>
          <a:ea typeface="+mn-ea"/>
          <a:cs typeface="Times New Roman"/>
        </a:defRPr>
      </a:lvl3pPr>
      <a:lvl4pPr marL="1600200" indent="-228600" algn="l" defTabSz="457200" rtl="0" eaLnBrk="1" latinLnBrk="0" hangingPunct="1">
        <a:spcBef>
          <a:spcPct val="20000"/>
        </a:spcBef>
        <a:buFont typeface="Arial"/>
        <a:buChar char="–"/>
        <a:defRPr sz="1800" i="1" kern="1200">
          <a:solidFill>
            <a:schemeClr val="tx1"/>
          </a:solidFill>
          <a:latin typeface="Times New Roman"/>
          <a:ea typeface="+mn-ea"/>
          <a:cs typeface="Times New Roman"/>
        </a:defRPr>
      </a:lvl4pPr>
      <a:lvl5pPr marL="1828800" indent="0" algn="l" defTabSz="457200" rtl="0" eaLnBrk="1" latinLnBrk="0" hangingPunct="1">
        <a:spcBef>
          <a:spcPct val="20000"/>
        </a:spcBef>
        <a:buFontTx/>
        <a:buNone/>
        <a:defRPr sz="1800" kern="1200">
          <a:solidFill>
            <a:schemeClr val="tx1"/>
          </a:solidFill>
          <a:latin typeface="Times New Roman"/>
          <a:ea typeface="+mn-ea"/>
          <a:cs typeface="Times New Roman"/>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7527476"/>
      </p:ext>
    </p:extLst>
  </p:cSld>
  <p:clrMap bg1="lt1" tx1="dk1" bg2="lt2" tx2="dk2" accent1="accent1" accent2="accent2" accent3="accent3" accent4="accent4" accent5="accent5" accent6="accent6" hlink="hlink" folHlink="folHlink"/>
  <p:sldLayoutIdLst>
    <p:sldLayoutId id="2147483785" r:id="rId1"/>
    <p:sldLayoutId id="2147483791" r:id="rId2"/>
    <p:sldLayoutId id="2147483786" r:id="rId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Rectangle 12"/>
          <p:cNvSpPr/>
          <p:nvPr/>
        </p:nvSpPr>
        <p:spPr>
          <a:xfrm>
            <a:off x="0" y="0"/>
            <a:ext cx="9144000" cy="975032"/>
          </a:xfrm>
          <a:prstGeom prst="rect">
            <a:avLst/>
          </a:prstGeom>
          <a:solidFill>
            <a:srgbClr val="CC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 Placeholder 2"/>
          <p:cNvSpPr>
            <a:spLocks noGrp="1"/>
          </p:cNvSpPr>
          <p:nvPr>
            <p:ph type="body" idx="1"/>
          </p:nvPr>
        </p:nvSpPr>
        <p:spPr>
          <a:xfrm>
            <a:off x="680357" y="1200150"/>
            <a:ext cx="7783286" cy="377333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5" name="Picture 14" descr="TTUS_fl2Cv8rvs.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357" y="122419"/>
            <a:ext cx="4228826" cy="739306"/>
          </a:xfrm>
          <a:prstGeom prst="rect">
            <a:avLst/>
          </a:prstGeom>
        </p:spPr>
      </p:pic>
    </p:spTree>
    <p:extLst>
      <p:ext uri="{BB962C8B-B14F-4D97-AF65-F5344CB8AC3E}">
        <p14:creationId xmlns:p14="http://schemas.microsoft.com/office/powerpoint/2010/main" val="323277569"/>
      </p:ext>
    </p:extLst>
  </p:cSld>
  <p:clrMap bg1="lt1" tx1="dk1" bg2="lt2" tx2="dk2" accent1="accent1" accent2="accent2" accent3="accent3" accent4="accent4" accent5="accent5" accent6="accent6" hlink="hlink" folHlink="folHlink"/>
  <p:sldLayoutIdLst>
    <p:sldLayoutId id="2147483788"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0" indent="0" algn="l" defTabSz="457200" rtl="0" eaLnBrk="1" latinLnBrk="0" hangingPunct="1">
        <a:spcBef>
          <a:spcPct val="20000"/>
        </a:spcBef>
        <a:buFontTx/>
        <a:buNone/>
        <a:defRPr sz="3800" kern="1200">
          <a:solidFill>
            <a:schemeClr val="tx1"/>
          </a:solidFill>
          <a:latin typeface="Times New Roman"/>
          <a:ea typeface="+mn-ea"/>
          <a:cs typeface="Times New Roman"/>
        </a:defRPr>
      </a:lvl1pPr>
      <a:lvl2pPr marL="742950" indent="-285750" algn="l" defTabSz="457200" rtl="0" eaLnBrk="1" latinLnBrk="0" hangingPunct="1">
        <a:spcBef>
          <a:spcPct val="20000"/>
        </a:spcBef>
        <a:buClr>
          <a:srgbClr val="CC0000"/>
        </a:buClr>
        <a:buSzPct val="90000"/>
        <a:buFont typeface="Wingdings" charset="2"/>
        <a:buChar char="§"/>
        <a:defRPr sz="3000" kern="1200">
          <a:solidFill>
            <a:schemeClr val="tx1"/>
          </a:solidFill>
          <a:latin typeface="Times New Roman"/>
          <a:ea typeface="+mn-ea"/>
          <a:cs typeface="Times New Roman"/>
        </a:defRPr>
      </a:lvl2pPr>
      <a:lvl3pPr marL="1143000" indent="-228600" algn="l" defTabSz="457200" rtl="0" eaLnBrk="1" latinLnBrk="0" hangingPunct="1">
        <a:spcBef>
          <a:spcPct val="20000"/>
        </a:spcBef>
        <a:buFont typeface="Arial"/>
        <a:buChar char="•"/>
        <a:defRPr sz="1800" kern="1200">
          <a:solidFill>
            <a:schemeClr val="tx1"/>
          </a:solidFill>
          <a:latin typeface="Times New Roman"/>
          <a:ea typeface="+mn-ea"/>
          <a:cs typeface="Times New Roman"/>
        </a:defRPr>
      </a:lvl3pPr>
      <a:lvl4pPr marL="1600200" indent="-228600" algn="l" defTabSz="457200" rtl="0" eaLnBrk="1" latinLnBrk="0" hangingPunct="1">
        <a:spcBef>
          <a:spcPct val="20000"/>
        </a:spcBef>
        <a:buFont typeface="Arial"/>
        <a:buChar char="–"/>
        <a:defRPr sz="1800" i="1" kern="1200">
          <a:solidFill>
            <a:schemeClr val="tx1"/>
          </a:solidFill>
          <a:latin typeface="Times New Roman"/>
          <a:ea typeface="+mn-ea"/>
          <a:cs typeface="Times New Roman"/>
        </a:defRPr>
      </a:lvl4pPr>
      <a:lvl5pPr marL="1828800" indent="0" algn="l" defTabSz="457200" rtl="0" eaLnBrk="1" latinLnBrk="0" hangingPunct="1">
        <a:spcBef>
          <a:spcPct val="20000"/>
        </a:spcBef>
        <a:buFontTx/>
        <a:buNone/>
        <a:defRPr sz="1800" kern="1200">
          <a:solidFill>
            <a:schemeClr val="tx1"/>
          </a:solidFill>
          <a:latin typeface="Times New Roman"/>
          <a:ea typeface="+mn-ea"/>
          <a:cs typeface="Times New Roman"/>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Rectangle 12"/>
          <p:cNvSpPr/>
          <p:nvPr/>
        </p:nvSpPr>
        <p:spPr>
          <a:xfrm>
            <a:off x="0" y="0"/>
            <a:ext cx="9144000" cy="975032"/>
          </a:xfrm>
          <a:prstGeom prst="rect">
            <a:avLst/>
          </a:prstGeom>
          <a:solidFill>
            <a:srgbClr val="CC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 Placeholder 2"/>
          <p:cNvSpPr>
            <a:spLocks noGrp="1"/>
          </p:cNvSpPr>
          <p:nvPr>
            <p:ph type="body" idx="1"/>
          </p:nvPr>
        </p:nvSpPr>
        <p:spPr>
          <a:xfrm>
            <a:off x="680357" y="1200150"/>
            <a:ext cx="7783286" cy="377333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5" name="Picture 14" descr="TTUS_fl2Cv8rvs.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357" y="122419"/>
            <a:ext cx="4228826" cy="739306"/>
          </a:xfrm>
          <a:prstGeom prst="rect">
            <a:avLst/>
          </a:prstGeom>
        </p:spPr>
      </p:pic>
    </p:spTree>
    <p:extLst>
      <p:ext uri="{BB962C8B-B14F-4D97-AF65-F5344CB8AC3E}">
        <p14:creationId xmlns:p14="http://schemas.microsoft.com/office/powerpoint/2010/main" val="2191669909"/>
      </p:ext>
    </p:extLst>
  </p:cSld>
  <p:clrMap bg1="dk1" tx1="lt1" bg2="dk2" tx2="lt2" accent1="accent1" accent2="accent2" accent3="accent3" accent4="accent4" accent5="accent5" accent6="accent6" hlink="hlink" folHlink="folHlink"/>
  <p:sldLayoutIdLst>
    <p:sldLayoutId id="2147483790"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0" indent="0" algn="l" defTabSz="457200" rtl="0" eaLnBrk="1" latinLnBrk="0" hangingPunct="1">
        <a:spcBef>
          <a:spcPct val="20000"/>
        </a:spcBef>
        <a:buFontTx/>
        <a:buNone/>
        <a:defRPr sz="3800" kern="1200">
          <a:solidFill>
            <a:schemeClr val="tx1"/>
          </a:solidFill>
          <a:latin typeface="Times New Roman"/>
          <a:ea typeface="+mn-ea"/>
          <a:cs typeface="Times New Roman"/>
        </a:defRPr>
      </a:lvl1pPr>
      <a:lvl2pPr marL="742950" indent="-285750" algn="l" defTabSz="457200" rtl="0" eaLnBrk="1" latinLnBrk="0" hangingPunct="1">
        <a:spcBef>
          <a:spcPct val="20000"/>
        </a:spcBef>
        <a:buClr>
          <a:srgbClr val="CC0000"/>
        </a:buClr>
        <a:buSzPct val="90000"/>
        <a:buFont typeface="Wingdings" charset="2"/>
        <a:buChar char="§"/>
        <a:defRPr sz="3000" kern="1200">
          <a:solidFill>
            <a:schemeClr val="tx1"/>
          </a:solidFill>
          <a:latin typeface="Times New Roman"/>
          <a:ea typeface="+mn-ea"/>
          <a:cs typeface="Times New Roman"/>
        </a:defRPr>
      </a:lvl2pPr>
      <a:lvl3pPr marL="1143000" indent="-228600" algn="l" defTabSz="457200" rtl="0" eaLnBrk="1" latinLnBrk="0" hangingPunct="1">
        <a:spcBef>
          <a:spcPct val="20000"/>
        </a:spcBef>
        <a:buFont typeface="Arial"/>
        <a:buChar char="•"/>
        <a:defRPr sz="1800" kern="1200">
          <a:solidFill>
            <a:schemeClr val="tx1"/>
          </a:solidFill>
          <a:latin typeface="Times New Roman"/>
          <a:ea typeface="+mn-ea"/>
          <a:cs typeface="Times New Roman"/>
        </a:defRPr>
      </a:lvl3pPr>
      <a:lvl4pPr marL="1600200" indent="-228600" algn="l" defTabSz="457200" rtl="0" eaLnBrk="1" latinLnBrk="0" hangingPunct="1">
        <a:spcBef>
          <a:spcPct val="20000"/>
        </a:spcBef>
        <a:buFont typeface="Arial"/>
        <a:buChar char="–"/>
        <a:defRPr sz="1800" i="1" kern="1200">
          <a:solidFill>
            <a:schemeClr val="tx1"/>
          </a:solidFill>
          <a:latin typeface="Times New Roman"/>
          <a:ea typeface="+mn-ea"/>
          <a:cs typeface="Times New Roman"/>
        </a:defRPr>
      </a:lvl4pPr>
      <a:lvl5pPr marL="1828800" indent="0" algn="l" defTabSz="457200" rtl="0" eaLnBrk="1" latinLnBrk="0" hangingPunct="1">
        <a:spcBef>
          <a:spcPct val="20000"/>
        </a:spcBef>
        <a:buFontTx/>
        <a:buNone/>
        <a:defRPr sz="1800" kern="1200">
          <a:solidFill>
            <a:schemeClr val="tx1"/>
          </a:solidFill>
          <a:latin typeface="Times New Roman"/>
          <a:ea typeface="+mn-ea"/>
          <a:cs typeface="Times New Roman"/>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Victor.sheng@ttu.edu" TargetMode="External"/><Relationship Id="rId2" Type="http://schemas.openxmlformats.org/officeDocument/2006/relationships/image" Target="../media/image5.jpeg"/><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31537"/>
          <a:stretch/>
        </p:blipFill>
        <p:spPr>
          <a:xfrm>
            <a:off x="5644" y="970005"/>
            <a:ext cx="9144000" cy="4173495"/>
          </a:xfrm>
          <a:prstGeom prst="rect">
            <a:avLst/>
          </a:prstGeom>
        </p:spPr>
      </p:pic>
      <p:sp>
        <p:nvSpPr>
          <p:cNvPr id="4" name="Title 1"/>
          <p:cNvSpPr txBox="1">
            <a:spLocks/>
          </p:cNvSpPr>
          <p:nvPr/>
        </p:nvSpPr>
        <p:spPr>
          <a:xfrm>
            <a:off x="681124" y="2931864"/>
            <a:ext cx="8191656" cy="1926855"/>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defRPr/>
            </a:pPr>
            <a:r>
              <a:rPr lang="en-US" sz="1600" dirty="0">
                <a:solidFill>
                  <a:srgbClr val="FFFFFF"/>
                </a:solidFill>
                <a:latin typeface="Times New Roman"/>
                <a:cs typeface="Times New Roman"/>
              </a:rPr>
              <a:t>Presented By:</a:t>
            </a:r>
          </a:p>
          <a:p>
            <a:pPr algn="l">
              <a:defRPr/>
            </a:pPr>
            <a:r>
              <a:rPr lang="en-US" sz="1600" dirty="0">
                <a:solidFill>
                  <a:srgbClr val="FFFFFF"/>
                </a:solidFill>
                <a:latin typeface="Times New Roman"/>
                <a:cs typeface="Times New Roman"/>
              </a:rPr>
              <a:t>Shreyas Prabhakar 										R11894057</a:t>
            </a:r>
          </a:p>
          <a:p>
            <a:pPr algn="l">
              <a:defRPr/>
            </a:pPr>
            <a:r>
              <a:rPr lang="en-US" sz="1600" dirty="0">
                <a:solidFill>
                  <a:srgbClr val="FFFFFF"/>
                </a:solidFill>
                <a:latin typeface="Times New Roman"/>
                <a:cs typeface="Times New Roman"/>
              </a:rPr>
              <a:t>Shiva Sai Pavan										         R11895341</a:t>
            </a:r>
          </a:p>
          <a:p>
            <a:pPr algn="l">
              <a:defRPr/>
            </a:pPr>
            <a:r>
              <a:rPr lang="en-US" sz="1600" dirty="0">
                <a:solidFill>
                  <a:srgbClr val="FFFFFF"/>
                </a:solidFill>
                <a:latin typeface="Times New Roman"/>
                <a:cs typeface="Times New Roman"/>
              </a:rPr>
              <a:t>Suman </a:t>
            </a:r>
            <a:r>
              <a:rPr lang="en-US" sz="1600" dirty="0" err="1">
                <a:solidFill>
                  <a:srgbClr val="FFFFFF"/>
                </a:solidFill>
                <a:latin typeface="Times New Roman"/>
                <a:cs typeface="Times New Roman"/>
              </a:rPr>
              <a:t>Majjari</a:t>
            </a:r>
            <a:r>
              <a:rPr lang="en-US" sz="1600" dirty="0">
                <a:solidFill>
                  <a:srgbClr val="FFFFFF"/>
                </a:solidFill>
                <a:latin typeface="Times New Roman"/>
                <a:cs typeface="Times New Roman"/>
              </a:rPr>
              <a:t>											R11911984</a:t>
            </a:r>
          </a:p>
          <a:p>
            <a:pPr algn="l">
              <a:defRPr/>
            </a:pPr>
            <a:r>
              <a:rPr lang="en-US" sz="1600" dirty="0">
                <a:solidFill>
                  <a:srgbClr val="FFFFFF"/>
                </a:solidFill>
                <a:latin typeface="Times New Roman"/>
                <a:cs typeface="Times New Roman"/>
              </a:rPr>
              <a:t>Talha Jabbar											R11914715</a:t>
            </a:r>
          </a:p>
          <a:p>
            <a:pPr algn="l">
              <a:defRPr/>
            </a:pPr>
            <a:r>
              <a:rPr lang="en-US" sz="1600" dirty="0">
                <a:solidFill>
                  <a:srgbClr val="FFFFFF"/>
                </a:solidFill>
                <a:latin typeface="Times New Roman"/>
                <a:cs typeface="Times New Roman"/>
              </a:rPr>
              <a:t>Aditya </a:t>
            </a:r>
            <a:r>
              <a:rPr lang="en-US" sz="1600" dirty="0" err="1">
                <a:solidFill>
                  <a:srgbClr val="FFFFFF"/>
                </a:solidFill>
                <a:latin typeface="Times New Roman"/>
                <a:cs typeface="Times New Roman"/>
              </a:rPr>
              <a:t>Madala</a:t>
            </a:r>
            <a:r>
              <a:rPr lang="en-US" sz="1600" dirty="0">
                <a:solidFill>
                  <a:srgbClr val="FFFFFF"/>
                </a:solidFill>
                <a:latin typeface="Times New Roman"/>
                <a:cs typeface="Times New Roman"/>
              </a:rPr>
              <a:t>											R11903231</a:t>
            </a:r>
          </a:p>
          <a:p>
            <a:pPr algn="l">
              <a:defRPr/>
            </a:pPr>
            <a:endParaRPr lang="en-US" sz="1600" dirty="0">
              <a:solidFill>
                <a:srgbClr val="FFFFFF"/>
              </a:solidFill>
              <a:latin typeface="Times New Roman"/>
              <a:cs typeface="Times New Roman"/>
            </a:endParaRPr>
          </a:p>
          <a:p>
            <a:pPr algn="l">
              <a:defRPr/>
            </a:pPr>
            <a:r>
              <a:rPr lang="en-US" sz="1600" i="1" dirty="0">
                <a:solidFill>
                  <a:srgbClr val="FFFFFF"/>
                </a:solidFill>
                <a:latin typeface="Times New Roman"/>
                <a:cs typeface="Times New Roman"/>
              </a:rPr>
              <a:t>December 3, 2024</a:t>
            </a:r>
          </a:p>
        </p:txBody>
      </p:sp>
      <p:sp>
        <p:nvSpPr>
          <p:cNvPr id="6" name="Text Placeholder 2"/>
          <p:cNvSpPr txBox="1">
            <a:spLocks/>
          </p:cNvSpPr>
          <p:nvPr/>
        </p:nvSpPr>
        <p:spPr>
          <a:xfrm>
            <a:off x="681124" y="1775265"/>
            <a:ext cx="8462876" cy="1156599"/>
          </a:xfrm>
          <a:prstGeom prst="rect">
            <a:avLst/>
          </a:prstGeom>
        </p:spPr>
        <p:txBody>
          <a:bodyPr vert="horz" lIns="91440" tIns="45720" rIns="91440" bIns="45720" rtlCol="0">
            <a:normAutofit fontScale="77500" lnSpcReduction="20000"/>
          </a:bodyPr>
          <a:lstStyle>
            <a:lvl1pPr marL="0" indent="0" algn="l" defTabSz="457200" rtl="0" eaLnBrk="1" latinLnBrk="0" hangingPunct="1">
              <a:spcBef>
                <a:spcPct val="20000"/>
              </a:spcBef>
              <a:buFontTx/>
              <a:buNone/>
              <a:defRPr sz="3600" kern="1200">
                <a:solidFill>
                  <a:schemeClr val="tx1">
                    <a:tint val="75000"/>
                  </a:schemeClr>
                </a:solidFill>
                <a:latin typeface="Times New Roman"/>
                <a:ea typeface="+mn-ea"/>
                <a:cs typeface="Times New Roman"/>
              </a:defRPr>
            </a:lvl1pPr>
            <a:lvl2pPr marL="457200" indent="0" algn="ctr" defTabSz="457200" rtl="0" eaLnBrk="1" latinLnBrk="0" hangingPunct="1">
              <a:spcBef>
                <a:spcPct val="20000"/>
              </a:spcBef>
              <a:buClr>
                <a:srgbClr val="CC0000"/>
              </a:buClr>
              <a:buSzPct val="90000"/>
              <a:buFont typeface="Wingdings" charset="2"/>
              <a:buNone/>
              <a:defRPr sz="3000" kern="1200">
                <a:solidFill>
                  <a:schemeClr val="tx1">
                    <a:tint val="75000"/>
                  </a:schemeClr>
                </a:solidFill>
                <a:latin typeface="Times New Roman"/>
                <a:ea typeface="+mn-ea"/>
                <a:cs typeface="Times New Roman"/>
              </a:defRPr>
            </a:lvl2pPr>
            <a:lvl3pPr marL="914400" indent="0" algn="ctr" defTabSz="457200" rtl="0" eaLnBrk="1" latinLnBrk="0" hangingPunct="1">
              <a:spcBef>
                <a:spcPct val="20000"/>
              </a:spcBef>
              <a:buFont typeface="Arial"/>
              <a:buNone/>
              <a:defRPr sz="1800" kern="1200">
                <a:solidFill>
                  <a:schemeClr val="tx1">
                    <a:tint val="75000"/>
                  </a:schemeClr>
                </a:solidFill>
                <a:latin typeface="Times New Roman"/>
                <a:ea typeface="+mn-ea"/>
                <a:cs typeface="Times New Roman"/>
              </a:defRPr>
            </a:lvl3pPr>
            <a:lvl4pPr marL="1371600" indent="0" algn="ctr" defTabSz="457200" rtl="0" eaLnBrk="1" latinLnBrk="0" hangingPunct="1">
              <a:spcBef>
                <a:spcPct val="20000"/>
              </a:spcBef>
              <a:buFont typeface="Arial"/>
              <a:buNone/>
              <a:defRPr sz="1800" i="1" kern="1200">
                <a:solidFill>
                  <a:schemeClr val="tx1">
                    <a:tint val="75000"/>
                  </a:schemeClr>
                </a:solidFill>
                <a:latin typeface="Times New Roman"/>
                <a:ea typeface="+mn-ea"/>
                <a:cs typeface="Times New Roman"/>
              </a:defRPr>
            </a:lvl4pPr>
            <a:lvl5pPr marL="1828800" indent="0" algn="ctr" defTabSz="457200" rtl="0" eaLnBrk="1" latinLnBrk="0" hangingPunct="1">
              <a:spcBef>
                <a:spcPct val="20000"/>
              </a:spcBef>
              <a:buFontTx/>
              <a:buNone/>
              <a:defRPr sz="1800" kern="1200">
                <a:solidFill>
                  <a:schemeClr val="tx1">
                    <a:tint val="75000"/>
                  </a:schemeClr>
                </a:solidFill>
                <a:latin typeface="Times New Roman"/>
                <a:ea typeface="+mn-ea"/>
                <a:cs typeface="Times New Roman"/>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3600" cap="none" dirty="0"/>
              <a:t>Advanced Brain Tumor Segmentation using Duck-Net</a:t>
            </a:r>
            <a:br>
              <a:rPr lang="en-US" sz="4400" dirty="0">
                <a:solidFill>
                  <a:srgbClr val="FFFFFF"/>
                </a:solidFill>
              </a:rPr>
            </a:br>
            <a:r>
              <a:rPr lang="en-US" sz="1600" dirty="0">
                <a:solidFill>
                  <a:srgbClr val="FFFFFF"/>
                </a:solidFill>
              </a:rPr>
              <a:t>Under the Guidance of Prof. Dr. Victor S. Sheng ( </a:t>
            </a:r>
            <a:r>
              <a:rPr lang="en-US" sz="1600" dirty="0">
                <a:solidFill>
                  <a:schemeClr val="tx1"/>
                </a:solidFill>
                <a:hlinkClick r:id="rId3">
                  <a:extLst>
                    <a:ext uri="{A12FA001-AC4F-418D-AE19-62706E023703}">
                      <ahyp:hlinkClr xmlns:ahyp="http://schemas.microsoft.com/office/drawing/2018/hyperlinkcolor" val="tx"/>
                    </a:ext>
                  </a:extLst>
                </a:hlinkClick>
              </a:rPr>
              <a:t>Victor.sheng@ttu.edu</a:t>
            </a:r>
            <a:r>
              <a:rPr lang="en-US" sz="1600" dirty="0">
                <a:solidFill>
                  <a:schemeClr val="tx1"/>
                </a:solidFill>
              </a:rPr>
              <a:t> </a:t>
            </a:r>
            <a:r>
              <a:rPr lang="en-US" sz="1600" dirty="0">
                <a:solidFill>
                  <a:srgbClr val="FFFFFF"/>
                </a:solidFill>
              </a:rPr>
              <a:t>) </a:t>
            </a:r>
          </a:p>
          <a:p>
            <a:r>
              <a:rPr lang="en-US" sz="1600" dirty="0">
                <a:solidFill>
                  <a:srgbClr val="FFFFFF"/>
                </a:solidFill>
              </a:rPr>
              <a:t>Couse Name: Neural Networks, Course Number: CS5388</a:t>
            </a:r>
          </a:p>
        </p:txBody>
      </p:sp>
    </p:spTree>
    <p:extLst>
      <p:ext uri="{BB962C8B-B14F-4D97-AF65-F5344CB8AC3E}">
        <p14:creationId xmlns:p14="http://schemas.microsoft.com/office/powerpoint/2010/main" val="11198681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68399"/>
          </a:schemeClr>
        </a:solidFill>
        <a:effectLst/>
      </p:bgPr>
    </p:bg>
    <p:spTree>
      <p:nvGrpSpPr>
        <p:cNvPr id="1" name="">
          <a:extLst>
            <a:ext uri="{FF2B5EF4-FFF2-40B4-BE49-F238E27FC236}">
              <a16:creationId xmlns:a16="http://schemas.microsoft.com/office/drawing/2014/main" id="{FB620DDF-D04A-BAED-162A-927B094DE684}"/>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C8B69BD8-D82B-9BFB-F2FA-849E2E834663}"/>
              </a:ext>
            </a:extLst>
          </p:cNvPr>
          <p:cNvSpPr txBox="1"/>
          <p:nvPr/>
        </p:nvSpPr>
        <p:spPr>
          <a:xfrm>
            <a:off x="147234" y="209227"/>
            <a:ext cx="6059837" cy="584775"/>
          </a:xfrm>
          <a:prstGeom prst="rect">
            <a:avLst/>
          </a:prstGeom>
          <a:noFill/>
        </p:spPr>
        <p:txBody>
          <a:bodyPr wrap="square" rtlCol="0">
            <a:spAutoFit/>
          </a:bodyPr>
          <a:lstStyle/>
          <a:p>
            <a:pPr algn="l"/>
            <a:r>
              <a:rPr lang="en-US" sz="3200" dirty="0">
                <a:solidFill>
                  <a:schemeClr val="bg1"/>
                </a:solidFill>
                <a:latin typeface="Helvetica" pitchFamily="2" charset="0"/>
              </a:rPr>
              <a:t>Segmentation Results</a:t>
            </a:r>
            <a:endParaRPr lang="en-US" sz="3200" dirty="0">
              <a:solidFill>
                <a:schemeClr val="bg1"/>
              </a:solidFill>
              <a:effectLst/>
              <a:latin typeface="Helvetica" pitchFamily="2" charset="0"/>
            </a:endParaRPr>
          </a:p>
        </p:txBody>
      </p:sp>
      <p:sp>
        <p:nvSpPr>
          <p:cNvPr id="11" name="Rectangle 10">
            <a:extLst>
              <a:ext uri="{FF2B5EF4-FFF2-40B4-BE49-F238E27FC236}">
                <a16:creationId xmlns:a16="http://schemas.microsoft.com/office/drawing/2014/main" id="{382B2B20-C51F-D056-D70B-2381F605EE6B}"/>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3B46A9E3-9DE7-9CF5-3A8A-6D1E924BCA67}"/>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5E09C10E-FD67-A2B0-42CC-351372B1A1EA}"/>
              </a:ext>
            </a:extLst>
          </p:cNvPr>
          <p:cNvSpPr txBox="1"/>
          <p:nvPr/>
        </p:nvSpPr>
        <p:spPr>
          <a:xfrm>
            <a:off x="4297187" y="4714974"/>
            <a:ext cx="383301"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-9-</a:t>
            </a:r>
          </a:p>
        </p:txBody>
      </p:sp>
      <p:sp>
        <p:nvSpPr>
          <p:cNvPr id="16" name="TextBox 15">
            <a:extLst>
              <a:ext uri="{FF2B5EF4-FFF2-40B4-BE49-F238E27FC236}">
                <a16:creationId xmlns:a16="http://schemas.microsoft.com/office/drawing/2014/main" id="{4DC4BA3F-CBF1-6FEB-BAAC-7767BC603E36}"/>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pic>
        <p:nvPicPr>
          <p:cNvPr id="2054" name="Picture 6">
            <a:extLst>
              <a:ext uri="{FF2B5EF4-FFF2-40B4-BE49-F238E27FC236}">
                <a16:creationId xmlns:a16="http://schemas.microsoft.com/office/drawing/2014/main" id="{C5F40283-F6EC-FEB4-17AF-48FFC7848C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53196" y="1605441"/>
            <a:ext cx="3942675" cy="136693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10729E1-658F-1674-85C6-8B6A08D37941}"/>
              </a:ext>
            </a:extLst>
          </p:cNvPr>
          <p:cNvSpPr txBox="1"/>
          <p:nvPr/>
        </p:nvSpPr>
        <p:spPr>
          <a:xfrm>
            <a:off x="299635" y="1100381"/>
            <a:ext cx="4053926" cy="3139321"/>
          </a:xfrm>
          <a:prstGeom prst="rect">
            <a:avLst/>
          </a:prstGeom>
          <a:noFill/>
        </p:spPr>
        <p:txBody>
          <a:bodyPr wrap="square" rtlCol="0">
            <a:spAutoFit/>
          </a:bodyPr>
          <a:lstStyle/>
          <a:p>
            <a:pPr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Input Image: </a:t>
            </a:r>
            <a:r>
              <a:rPr lang="en-US" b="0" i="0" dirty="0">
                <a:effectLst/>
                <a:latin typeface="Times New Roman" panose="02020603050405020304" pitchFamily="18" charset="0"/>
                <a:cs typeface="Times New Roman" panose="02020603050405020304" pitchFamily="18" charset="0"/>
              </a:rPr>
              <a:t>Displays a medical image (likely an MRI scan) used as input for the segmentation model.</a:t>
            </a:r>
          </a:p>
          <a:p>
            <a:pPr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Ground Truth Mask: </a:t>
            </a:r>
            <a:r>
              <a:rPr lang="en-US" b="0" i="0" dirty="0">
                <a:effectLst/>
                <a:latin typeface="Times New Roman" panose="02020603050405020304" pitchFamily="18" charset="0"/>
                <a:cs typeface="Times New Roman" panose="02020603050405020304" pitchFamily="18" charset="0"/>
              </a:rPr>
              <a:t>Shows the actual mask indicating the region of interest, used as a reference for evaluating the model's performance.</a:t>
            </a:r>
          </a:p>
          <a:p>
            <a:pPr algn="l">
              <a:buFont typeface="Arial" panose="020B0604020202020204" pitchFamily="34" charset="0"/>
              <a:buChar char="•"/>
            </a:pPr>
            <a:r>
              <a:rPr lang="en-US" b="1" i="0" dirty="0">
                <a:effectLst/>
                <a:latin typeface="Times New Roman" panose="02020603050405020304" pitchFamily="18" charset="0"/>
                <a:cs typeface="Times New Roman" panose="02020603050405020304" pitchFamily="18" charset="0"/>
              </a:rPr>
              <a:t>Predicted Mask: </a:t>
            </a:r>
            <a:r>
              <a:rPr lang="en-US" b="0" i="0" dirty="0">
                <a:effectLst/>
                <a:latin typeface="Times New Roman" panose="02020603050405020304" pitchFamily="18" charset="0"/>
                <a:cs typeface="Times New Roman" panose="02020603050405020304" pitchFamily="18" charset="0"/>
              </a:rPr>
              <a:t>Illustrates the mask predicted by the model, highlighting how well it matches the ground truth.</a:t>
            </a:r>
          </a:p>
          <a:p>
            <a:endParaRPr 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10077F74-11E4-2A13-5419-C9D3D39205E3}"/>
              </a:ext>
            </a:extLst>
          </p:cNvPr>
          <p:cNvSpPr txBox="1"/>
          <p:nvPr/>
        </p:nvSpPr>
        <p:spPr>
          <a:xfrm>
            <a:off x="4297187" y="3016756"/>
            <a:ext cx="4702954" cy="307777"/>
          </a:xfrm>
          <a:prstGeom prst="rect">
            <a:avLst/>
          </a:prstGeom>
          <a:noFill/>
        </p:spPr>
        <p:txBody>
          <a:bodyPr wrap="none" rtlCol="0">
            <a:spAutoFit/>
          </a:bodyPr>
          <a:lstStyle/>
          <a:p>
            <a:r>
              <a:rPr lang="en-US" sz="1400" dirty="0"/>
              <a:t>Fig. 6: Segmentation result to detect a polyp on a brain tumor.</a:t>
            </a:r>
          </a:p>
        </p:txBody>
      </p:sp>
    </p:spTree>
    <p:extLst>
      <p:ext uri="{BB962C8B-B14F-4D97-AF65-F5344CB8AC3E}">
        <p14:creationId xmlns:p14="http://schemas.microsoft.com/office/powerpoint/2010/main" val="21892229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alpha val="68399"/>
          </a:schemeClr>
        </a:solidFill>
        <a:effectLst/>
      </p:bgPr>
    </p:bg>
    <p:spTree>
      <p:nvGrpSpPr>
        <p:cNvPr id="1" name="">
          <a:extLst>
            <a:ext uri="{FF2B5EF4-FFF2-40B4-BE49-F238E27FC236}">
              <a16:creationId xmlns:a16="http://schemas.microsoft.com/office/drawing/2014/main" id="{D8FD1E8D-1CEA-1A1C-9D84-93B68F18687C}"/>
            </a:ext>
          </a:extLst>
        </p:cNvPr>
        <p:cNvGrpSpPr/>
        <p:nvPr/>
      </p:nvGrpSpPr>
      <p:grpSpPr>
        <a:xfrm>
          <a:off x="0" y="0"/>
          <a:ext cx="0" cy="0"/>
          <a:chOff x="0" y="0"/>
          <a:chExt cx="0" cy="0"/>
        </a:xfrm>
      </p:grpSpPr>
      <p:graphicFrame>
        <p:nvGraphicFramePr>
          <p:cNvPr id="2" name="Content Placeholder 1">
            <a:extLst>
              <a:ext uri="{FF2B5EF4-FFF2-40B4-BE49-F238E27FC236}">
                <a16:creationId xmlns:a16="http://schemas.microsoft.com/office/drawing/2014/main" id="{87C04B66-8AE4-E5F6-AF04-6EEC76772B89}"/>
              </a:ext>
            </a:extLst>
          </p:cNvPr>
          <p:cNvGraphicFramePr>
            <a:graphicFrameLocks noGrp="1"/>
          </p:cNvGraphicFramePr>
          <p:nvPr>
            <p:ph sz="half" idx="4294967295"/>
            <p:extLst>
              <p:ext uri="{D42A27DB-BD31-4B8C-83A1-F6EECF244321}">
                <p14:modId xmlns:p14="http://schemas.microsoft.com/office/powerpoint/2010/main" val="356720801"/>
              </p:ext>
            </p:extLst>
          </p:nvPr>
        </p:nvGraphicFramePr>
        <p:xfrm>
          <a:off x="842074" y="1101779"/>
          <a:ext cx="7173880" cy="3327849"/>
        </p:xfrm>
        <a:graphic>
          <a:graphicData uri="http://schemas.openxmlformats.org/drawingml/2006/table">
            <a:tbl>
              <a:tblPr>
                <a:tableStyleId>{69C7853C-536D-4A76-A0AE-DD22124D55A5}</a:tableStyleId>
              </a:tblPr>
              <a:tblGrid>
                <a:gridCol w="1434776">
                  <a:extLst>
                    <a:ext uri="{9D8B030D-6E8A-4147-A177-3AD203B41FA5}">
                      <a16:colId xmlns:a16="http://schemas.microsoft.com/office/drawing/2014/main" val="164365501"/>
                    </a:ext>
                  </a:extLst>
                </a:gridCol>
                <a:gridCol w="1434776">
                  <a:extLst>
                    <a:ext uri="{9D8B030D-6E8A-4147-A177-3AD203B41FA5}">
                      <a16:colId xmlns:a16="http://schemas.microsoft.com/office/drawing/2014/main" val="314293457"/>
                    </a:ext>
                  </a:extLst>
                </a:gridCol>
                <a:gridCol w="1434776">
                  <a:extLst>
                    <a:ext uri="{9D8B030D-6E8A-4147-A177-3AD203B41FA5}">
                      <a16:colId xmlns:a16="http://schemas.microsoft.com/office/drawing/2014/main" val="362794170"/>
                    </a:ext>
                  </a:extLst>
                </a:gridCol>
                <a:gridCol w="1434776">
                  <a:extLst>
                    <a:ext uri="{9D8B030D-6E8A-4147-A177-3AD203B41FA5}">
                      <a16:colId xmlns:a16="http://schemas.microsoft.com/office/drawing/2014/main" val="2017620210"/>
                    </a:ext>
                  </a:extLst>
                </a:gridCol>
                <a:gridCol w="1434776">
                  <a:extLst>
                    <a:ext uri="{9D8B030D-6E8A-4147-A177-3AD203B41FA5}">
                      <a16:colId xmlns:a16="http://schemas.microsoft.com/office/drawing/2014/main" val="742179080"/>
                    </a:ext>
                  </a:extLst>
                </a:gridCol>
              </a:tblGrid>
              <a:tr h="516534">
                <a:tc>
                  <a:txBody>
                    <a:bodyPr/>
                    <a:lstStyle/>
                    <a:p>
                      <a:r>
                        <a:rPr lang="en-US" sz="1000" b="1" dirty="0">
                          <a:latin typeface="Times New Roman" panose="02020603050405020304" pitchFamily="18" charset="0"/>
                          <a:cs typeface="Times New Roman" panose="02020603050405020304" pitchFamily="18" charset="0"/>
                        </a:rPr>
                        <a:t>Metric</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Model 1: 3D MRI Brain Tumor Segmentation</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Model 2: U-Net</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Model 3: U-Net + CNN (BRATS)</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Model 4: </a:t>
                      </a:r>
                      <a:r>
                        <a:rPr lang="en-US" sz="1000" b="1" dirty="0" err="1">
                          <a:latin typeface="Times New Roman" panose="02020603050405020304" pitchFamily="18" charset="0"/>
                          <a:cs typeface="Times New Roman" panose="02020603050405020304" pitchFamily="18" charset="0"/>
                        </a:rPr>
                        <a:t>DuckNet</a:t>
                      </a:r>
                      <a:r>
                        <a:rPr lang="en-US" sz="1000" b="1" dirty="0">
                          <a:latin typeface="Times New Roman" panose="02020603050405020304" pitchFamily="18" charset="0"/>
                          <a:cs typeface="Times New Roman" panose="02020603050405020304" pitchFamily="18" charset="0"/>
                        </a:rPr>
                        <a:t> (U-Net + DenseNet)</a:t>
                      </a:r>
                    </a:p>
                  </a:txBody>
                  <a:tcPr marL="41391" marR="41391" marT="20696" marB="20696" anchor="ctr"/>
                </a:tc>
                <a:extLst>
                  <a:ext uri="{0D108BD9-81ED-4DB2-BD59-A6C34878D82A}">
                    <a16:rowId xmlns:a16="http://schemas.microsoft.com/office/drawing/2014/main" val="1400661159"/>
                  </a:ext>
                </a:extLst>
              </a:tr>
              <a:tr h="278133">
                <a:tc>
                  <a:txBody>
                    <a:bodyPr/>
                    <a:lstStyle/>
                    <a:p>
                      <a:r>
                        <a:rPr lang="en-US" sz="1000" b="1" dirty="0">
                          <a:latin typeface="Times New Roman" panose="02020603050405020304" pitchFamily="18" charset="0"/>
                          <a:cs typeface="Times New Roman" panose="02020603050405020304" pitchFamily="18" charset="0"/>
                        </a:rPr>
                        <a:t>Accuracy (Train)</a:t>
                      </a:r>
                      <a:endParaRPr lang="en-US" sz="1000" dirty="0">
                        <a:latin typeface="Times New Roman" panose="02020603050405020304" pitchFamily="18" charset="0"/>
                        <a:cs typeface="Times New Roman" panose="02020603050405020304" pitchFamily="18" charset="0"/>
                      </a:endParaRP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99.02%</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99.31%</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98.67%</a:t>
                      </a:r>
                    </a:p>
                  </a:txBody>
                  <a:tcPr marL="41391" marR="41391" marT="20696" marB="20696" anchor="ctr"/>
                </a:tc>
                <a:tc>
                  <a:txBody>
                    <a:bodyPr/>
                    <a:lstStyle/>
                    <a:p>
                      <a:r>
                        <a:rPr lang="en-US" sz="1000" b="0" dirty="0">
                          <a:latin typeface="Times New Roman" panose="02020603050405020304" pitchFamily="18" charset="0"/>
                          <a:cs typeface="Times New Roman" panose="02020603050405020304" pitchFamily="18" charset="0"/>
                        </a:rPr>
                        <a:t>99.25%</a:t>
                      </a:r>
                    </a:p>
                  </a:txBody>
                  <a:tcPr marL="41391" marR="41391" marT="20696" marB="20696" anchor="ctr"/>
                </a:tc>
                <a:extLst>
                  <a:ext uri="{0D108BD9-81ED-4DB2-BD59-A6C34878D82A}">
                    <a16:rowId xmlns:a16="http://schemas.microsoft.com/office/drawing/2014/main" val="3137933182"/>
                  </a:ext>
                </a:extLst>
              </a:tr>
              <a:tr h="278133">
                <a:tc>
                  <a:txBody>
                    <a:bodyPr/>
                    <a:lstStyle/>
                    <a:p>
                      <a:r>
                        <a:rPr lang="en-US" sz="1000" b="1" dirty="0">
                          <a:latin typeface="Times New Roman" panose="02020603050405020304" pitchFamily="18" charset="0"/>
                          <a:cs typeface="Times New Roman" panose="02020603050405020304" pitchFamily="18" charset="0"/>
                        </a:rPr>
                        <a:t>Accuracy (Validation)</a:t>
                      </a:r>
                      <a:endParaRPr lang="en-US" sz="1000" dirty="0">
                        <a:latin typeface="Times New Roman" panose="02020603050405020304" pitchFamily="18" charset="0"/>
                        <a:cs typeface="Times New Roman" panose="02020603050405020304" pitchFamily="18" charset="0"/>
                      </a:endParaRP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98.91%</a:t>
                      </a:r>
                    </a:p>
                  </a:txBody>
                  <a:tcPr marL="41391" marR="41391" marT="20696" marB="20696" anchor="ctr"/>
                </a:tc>
                <a:tc>
                  <a:txBody>
                    <a:bodyPr/>
                    <a:lstStyle/>
                    <a:p>
                      <a:r>
                        <a:rPr lang="en-US" sz="1000" dirty="0">
                          <a:latin typeface="Times New Roman" panose="02020603050405020304" pitchFamily="18" charset="0"/>
                          <a:cs typeface="Times New Roman" panose="02020603050405020304" pitchFamily="18" charset="0"/>
                        </a:rPr>
                        <a:t>99.31%</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98.34%</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99.57%-99.58%</a:t>
                      </a:r>
                    </a:p>
                  </a:txBody>
                  <a:tcPr marL="41391" marR="41391" marT="20696" marB="20696" anchor="ctr"/>
                </a:tc>
                <a:extLst>
                  <a:ext uri="{0D108BD9-81ED-4DB2-BD59-A6C34878D82A}">
                    <a16:rowId xmlns:a16="http://schemas.microsoft.com/office/drawing/2014/main" val="3112025354"/>
                  </a:ext>
                </a:extLst>
              </a:tr>
              <a:tr h="397333">
                <a:tc>
                  <a:txBody>
                    <a:bodyPr/>
                    <a:lstStyle/>
                    <a:p>
                      <a:r>
                        <a:rPr lang="en-US" sz="1000" b="1" dirty="0">
                          <a:latin typeface="Times New Roman" panose="02020603050405020304" pitchFamily="18" charset="0"/>
                          <a:cs typeface="Times New Roman" panose="02020603050405020304" pitchFamily="18" charset="0"/>
                        </a:rPr>
                        <a:t>Mean </a:t>
                      </a:r>
                      <a:r>
                        <a:rPr lang="en-US" sz="1000" b="1" dirty="0" err="1">
                          <a:latin typeface="Times New Roman" panose="02020603050405020304" pitchFamily="18" charset="0"/>
                          <a:cs typeface="Times New Roman" panose="02020603050405020304" pitchFamily="18" charset="0"/>
                        </a:rPr>
                        <a:t>IoU</a:t>
                      </a:r>
                      <a:endParaRPr lang="en-US" sz="1000" dirty="0">
                        <a:latin typeface="Times New Roman" panose="02020603050405020304" pitchFamily="18" charset="0"/>
                        <a:cs typeface="Times New Roman" panose="02020603050405020304" pitchFamily="18" charset="0"/>
                      </a:endParaRP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77.16% (Train), 78.25% (Val)</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84.26%</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N/A</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N/A</a:t>
                      </a:r>
                    </a:p>
                  </a:txBody>
                  <a:tcPr marL="41391" marR="41391" marT="20696" marB="20696" anchor="ctr"/>
                </a:tc>
                <a:extLst>
                  <a:ext uri="{0D108BD9-81ED-4DB2-BD59-A6C34878D82A}">
                    <a16:rowId xmlns:a16="http://schemas.microsoft.com/office/drawing/2014/main" val="1273936246"/>
                  </a:ext>
                </a:extLst>
              </a:tr>
              <a:tr h="397333">
                <a:tc>
                  <a:txBody>
                    <a:bodyPr/>
                    <a:lstStyle/>
                    <a:p>
                      <a:r>
                        <a:rPr lang="en-US" sz="1000" b="1" dirty="0">
                          <a:latin typeface="Times New Roman" panose="02020603050405020304" pitchFamily="18" charset="0"/>
                          <a:cs typeface="Times New Roman" panose="02020603050405020304" pitchFamily="18" charset="0"/>
                        </a:rPr>
                        <a:t>Dice Coefficient (Train)</a:t>
                      </a:r>
                      <a:endParaRPr lang="en-US" sz="1000" dirty="0">
                        <a:latin typeface="Times New Roman" panose="02020603050405020304" pitchFamily="18" charset="0"/>
                        <a:cs typeface="Times New Roman" panose="02020603050405020304" pitchFamily="18" charset="0"/>
                      </a:endParaRPr>
                    </a:p>
                  </a:txBody>
                  <a:tcPr marL="41391" marR="41391" marT="20696" marB="20696" anchor="ctr"/>
                </a:tc>
                <a:tc>
                  <a:txBody>
                    <a:bodyPr/>
                    <a:lstStyle/>
                    <a:p>
                      <a:r>
                        <a:rPr lang="en-US" sz="1000" dirty="0">
                          <a:latin typeface="Times New Roman" panose="02020603050405020304" pitchFamily="18" charset="0"/>
                          <a:cs typeface="Times New Roman" panose="02020603050405020304" pitchFamily="18" charset="0"/>
                        </a:rPr>
                        <a:t>48.73%</a:t>
                      </a:r>
                    </a:p>
                  </a:txBody>
                  <a:tcPr marL="41391" marR="41391" marT="20696" marB="20696" anchor="ctr"/>
                </a:tc>
                <a:tc>
                  <a:txBody>
                    <a:bodyPr/>
                    <a:lstStyle/>
                    <a:p>
                      <a:r>
                        <a:rPr lang="en-US" sz="1000" dirty="0">
                          <a:latin typeface="Times New Roman" panose="02020603050405020304" pitchFamily="18" charset="0"/>
                          <a:cs typeface="Times New Roman" panose="02020603050405020304" pitchFamily="18" charset="0"/>
                        </a:rPr>
                        <a:t>64.8%</a:t>
                      </a:r>
                    </a:p>
                  </a:txBody>
                  <a:tcPr marL="41391" marR="41391" marT="20696" marB="20696" anchor="ctr"/>
                </a:tc>
                <a:tc>
                  <a:txBody>
                    <a:bodyPr/>
                    <a:lstStyle/>
                    <a:p>
                      <a:r>
                        <a:rPr lang="en-US" sz="1000" dirty="0">
                          <a:latin typeface="Times New Roman" panose="02020603050405020304" pitchFamily="18" charset="0"/>
                          <a:cs typeface="Times New Roman" panose="02020603050405020304" pitchFamily="18" charset="0"/>
                        </a:rPr>
                        <a:t>35.89%</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88.14%</a:t>
                      </a:r>
                    </a:p>
                  </a:txBody>
                  <a:tcPr marL="41391" marR="41391" marT="20696" marB="20696" anchor="ctr"/>
                </a:tc>
                <a:extLst>
                  <a:ext uri="{0D108BD9-81ED-4DB2-BD59-A6C34878D82A}">
                    <a16:rowId xmlns:a16="http://schemas.microsoft.com/office/drawing/2014/main" val="1529165785"/>
                  </a:ext>
                </a:extLst>
              </a:tr>
              <a:tr h="397333">
                <a:tc>
                  <a:txBody>
                    <a:bodyPr/>
                    <a:lstStyle/>
                    <a:p>
                      <a:r>
                        <a:rPr lang="en-US" sz="1000" b="1" dirty="0">
                          <a:latin typeface="Times New Roman" panose="02020603050405020304" pitchFamily="18" charset="0"/>
                          <a:cs typeface="Times New Roman" panose="02020603050405020304" pitchFamily="18" charset="0"/>
                        </a:rPr>
                        <a:t>Dice Coefficient (Val)</a:t>
                      </a:r>
                      <a:endParaRPr lang="en-US" sz="1000" dirty="0">
                        <a:latin typeface="Times New Roman" panose="02020603050405020304" pitchFamily="18" charset="0"/>
                        <a:cs typeface="Times New Roman" panose="02020603050405020304" pitchFamily="18" charset="0"/>
                      </a:endParaRPr>
                    </a:p>
                  </a:txBody>
                  <a:tcPr marL="41391" marR="41391" marT="20696" marB="20696" anchor="ctr"/>
                </a:tc>
                <a:tc>
                  <a:txBody>
                    <a:bodyPr/>
                    <a:lstStyle/>
                    <a:p>
                      <a:r>
                        <a:rPr lang="en-US" sz="1000" dirty="0">
                          <a:latin typeface="Times New Roman" panose="02020603050405020304" pitchFamily="18" charset="0"/>
                          <a:cs typeface="Times New Roman" panose="02020603050405020304" pitchFamily="18" charset="0"/>
                        </a:rPr>
                        <a:t>47.03%</a:t>
                      </a:r>
                    </a:p>
                  </a:txBody>
                  <a:tcPr marL="41391" marR="41391" marT="20696" marB="20696" anchor="ctr"/>
                </a:tc>
                <a:tc>
                  <a:txBody>
                    <a:bodyPr/>
                    <a:lstStyle/>
                    <a:p>
                      <a:r>
                        <a:rPr lang="en-US" sz="1000" dirty="0">
                          <a:latin typeface="Times New Roman" panose="02020603050405020304" pitchFamily="18" charset="0"/>
                          <a:cs typeface="Times New Roman" panose="02020603050405020304" pitchFamily="18" charset="0"/>
                        </a:rPr>
                        <a:t>64.8%</a:t>
                      </a:r>
                    </a:p>
                  </a:txBody>
                  <a:tcPr marL="41391" marR="41391" marT="20696" marB="20696" anchor="ctr"/>
                </a:tc>
                <a:tc>
                  <a:txBody>
                    <a:bodyPr/>
                    <a:lstStyle/>
                    <a:p>
                      <a:r>
                        <a:rPr lang="en-US" sz="1000" dirty="0">
                          <a:latin typeface="Times New Roman" panose="02020603050405020304" pitchFamily="18" charset="0"/>
                          <a:cs typeface="Times New Roman" panose="02020603050405020304" pitchFamily="18" charset="0"/>
                        </a:rPr>
                        <a:t>28.22%</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88.72%</a:t>
                      </a:r>
                    </a:p>
                  </a:txBody>
                  <a:tcPr marL="41391" marR="41391" marT="20696" marB="20696" anchor="ctr"/>
                </a:tc>
                <a:extLst>
                  <a:ext uri="{0D108BD9-81ED-4DB2-BD59-A6C34878D82A}">
                    <a16:rowId xmlns:a16="http://schemas.microsoft.com/office/drawing/2014/main" val="3108678944"/>
                  </a:ext>
                </a:extLst>
              </a:tr>
              <a:tr h="170381">
                <a:tc>
                  <a:txBody>
                    <a:bodyPr/>
                    <a:lstStyle/>
                    <a:p>
                      <a:r>
                        <a:rPr lang="en-US" sz="1000" b="1">
                          <a:latin typeface="Times New Roman" panose="02020603050405020304" pitchFamily="18" charset="0"/>
                          <a:cs typeface="Times New Roman" panose="02020603050405020304" pitchFamily="18" charset="0"/>
                        </a:rPr>
                        <a:t>Precision</a:t>
                      </a:r>
                      <a:endParaRPr lang="en-US" sz="1000">
                        <a:latin typeface="Times New Roman" panose="02020603050405020304" pitchFamily="18" charset="0"/>
                        <a:cs typeface="Times New Roman" panose="02020603050405020304" pitchFamily="18" charset="0"/>
                      </a:endParaRP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99.33%</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99.35%</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60.47%</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High</a:t>
                      </a:r>
                    </a:p>
                  </a:txBody>
                  <a:tcPr marL="41391" marR="41391" marT="20696" marB="20696" anchor="ctr"/>
                </a:tc>
                <a:extLst>
                  <a:ext uri="{0D108BD9-81ED-4DB2-BD59-A6C34878D82A}">
                    <a16:rowId xmlns:a16="http://schemas.microsoft.com/office/drawing/2014/main" val="1146268609"/>
                  </a:ext>
                </a:extLst>
              </a:tr>
              <a:tr h="397333">
                <a:tc>
                  <a:txBody>
                    <a:bodyPr/>
                    <a:lstStyle/>
                    <a:p>
                      <a:r>
                        <a:rPr lang="en-US" sz="1000" b="1">
                          <a:latin typeface="Times New Roman" panose="02020603050405020304" pitchFamily="18" charset="0"/>
                          <a:cs typeface="Times New Roman" panose="02020603050405020304" pitchFamily="18" charset="0"/>
                        </a:rPr>
                        <a:t>Sensitivity (Recall)</a:t>
                      </a:r>
                      <a:endParaRPr lang="en-US" sz="1000">
                        <a:latin typeface="Times New Roman" panose="02020603050405020304" pitchFamily="18" charset="0"/>
                        <a:cs typeface="Times New Roman" panose="02020603050405020304" pitchFamily="18" charset="0"/>
                      </a:endParaRP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98.64% (Train), 98.56% (Val)</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99.16%</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63.97%</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Moderate to High</a:t>
                      </a:r>
                    </a:p>
                  </a:txBody>
                  <a:tcPr marL="41391" marR="41391" marT="20696" marB="20696" anchor="ctr"/>
                </a:tc>
                <a:extLst>
                  <a:ext uri="{0D108BD9-81ED-4DB2-BD59-A6C34878D82A}">
                    <a16:rowId xmlns:a16="http://schemas.microsoft.com/office/drawing/2014/main" val="1015579060"/>
                  </a:ext>
                </a:extLst>
              </a:tr>
              <a:tr h="170381">
                <a:tc>
                  <a:txBody>
                    <a:bodyPr/>
                    <a:lstStyle/>
                    <a:p>
                      <a:r>
                        <a:rPr lang="en-US" sz="1000" b="1">
                          <a:latin typeface="Times New Roman" panose="02020603050405020304" pitchFamily="18" charset="0"/>
                          <a:cs typeface="Times New Roman" panose="02020603050405020304" pitchFamily="18" charset="0"/>
                        </a:rPr>
                        <a:t>Specificity</a:t>
                      </a:r>
                      <a:endParaRPr lang="en-US" sz="1000">
                        <a:latin typeface="Times New Roman" panose="02020603050405020304" pitchFamily="18" charset="0"/>
                        <a:cs typeface="Times New Roman" panose="02020603050405020304" pitchFamily="18" charset="0"/>
                      </a:endParaRP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N/A</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99.78%</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98.74%</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High</a:t>
                      </a:r>
                    </a:p>
                  </a:txBody>
                  <a:tcPr marL="41391" marR="41391" marT="20696" marB="20696" anchor="ctr"/>
                </a:tc>
                <a:extLst>
                  <a:ext uri="{0D108BD9-81ED-4DB2-BD59-A6C34878D82A}">
                    <a16:rowId xmlns:a16="http://schemas.microsoft.com/office/drawing/2014/main" val="1406508584"/>
                  </a:ext>
                </a:extLst>
              </a:tr>
              <a:tr h="278133">
                <a:tc>
                  <a:txBody>
                    <a:bodyPr/>
                    <a:lstStyle/>
                    <a:p>
                      <a:r>
                        <a:rPr lang="en-US" sz="1000" b="1" dirty="0">
                          <a:latin typeface="Times New Roman" panose="02020603050405020304" pitchFamily="18" charset="0"/>
                          <a:cs typeface="Times New Roman" panose="02020603050405020304" pitchFamily="18" charset="0"/>
                        </a:rPr>
                        <a:t>Validation Loss</a:t>
                      </a:r>
                      <a:endParaRPr lang="en-US" sz="1000" dirty="0">
                        <a:latin typeface="Times New Roman" panose="02020603050405020304" pitchFamily="18" charset="0"/>
                        <a:cs typeface="Times New Roman" panose="02020603050405020304" pitchFamily="18" charset="0"/>
                      </a:endParaRP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N/A</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0.0267</a:t>
                      </a:r>
                    </a:p>
                  </a:txBody>
                  <a:tcPr marL="41391" marR="41391" marT="20696" marB="20696" anchor="ctr"/>
                </a:tc>
                <a:tc>
                  <a:txBody>
                    <a:bodyPr/>
                    <a:lstStyle/>
                    <a:p>
                      <a:r>
                        <a:rPr lang="en-US" sz="1000">
                          <a:latin typeface="Times New Roman" panose="02020603050405020304" pitchFamily="18" charset="0"/>
                          <a:cs typeface="Times New Roman" panose="02020603050405020304" pitchFamily="18" charset="0"/>
                        </a:rPr>
                        <a:t>0.0592</a:t>
                      </a:r>
                    </a:p>
                  </a:txBody>
                  <a:tcPr marL="41391" marR="41391" marT="20696" marB="20696" anchor="ctr"/>
                </a:tc>
                <a:tc>
                  <a:txBody>
                    <a:bodyPr/>
                    <a:lstStyle/>
                    <a:p>
                      <a:r>
                        <a:rPr lang="en-US" sz="1000" b="1" dirty="0">
                          <a:latin typeface="Times New Roman" panose="02020603050405020304" pitchFamily="18" charset="0"/>
                          <a:cs typeface="Times New Roman" panose="02020603050405020304" pitchFamily="18" charset="0"/>
                        </a:rPr>
                        <a:t>0.0103</a:t>
                      </a:r>
                    </a:p>
                  </a:txBody>
                  <a:tcPr marL="41391" marR="41391" marT="20696" marB="20696" anchor="ctr"/>
                </a:tc>
                <a:extLst>
                  <a:ext uri="{0D108BD9-81ED-4DB2-BD59-A6C34878D82A}">
                    <a16:rowId xmlns:a16="http://schemas.microsoft.com/office/drawing/2014/main" val="1431674390"/>
                  </a:ext>
                </a:extLst>
              </a:tr>
            </a:tbl>
          </a:graphicData>
        </a:graphic>
      </p:graphicFrame>
      <p:sp>
        <p:nvSpPr>
          <p:cNvPr id="9" name="TextBox 8">
            <a:extLst>
              <a:ext uri="{FF2B5EF4-FFF2-40B4-BE49-F238E27FC236}">
                <a16:creationId xmlns:a16="http://schemas.microsoft.com/office/drawing/2014/main" id="{44FDC749-6B13-C667-427C-DC1086FF93AD}"/>
              </a:ext>
            </a:extLst>
          </p:cNvPr>
          <p:cNvSpPr txBox="1"/>
          <p:nvPr/>
        </p:nvSpPr>
        <p:spPr>
          <a:xfrm>
            <a:off x="54243" y="24561"/>
            <a:ext cx="7534760" cy="1077218"/>
          </a:xfrm>
          <a:prstGeom prst="rect">
            <a:avLst/>
          </a:prstGeom>
          <a:noFill/>
        </p:spPr>
        <p:txBody>
          <a:bodyPr wrap="square" rtlCol="0">
            <a:spAutoFit/>
          </a:bodyPr>
          <a:lstStyle/>
          <a:p>
            <a:pPr algn="l"/>
            <a:r>
              <a:rPr lang="en-US" sz="3200" dirty="0">
                <a:solidFill>
                  <a:schemeClr val="bg1"/>
                </a:solidFill>
                <a:latin typeface="Helvetica" pitchFamily="2" charset="0"/>
              </a:rPr>
              <a:t>Results comparison across different Architectures</a:t>
            </a:r>
            <a:endParaRPr lang="en-US" sz="3200" dirty="0">
              <a:solidFill>
                <a:schemeClr val="bg1"/>
              </a:solidFill>
              <a:effectLst/>
              <a:latin typeface="Helvetica" pitchFamily="2" charset="0"/>
            </a:endParaRPr>
          </a:p>
        </p:txBody>
      </p:sp>
      <p:sp>
        <p:nvSpPr>
          <p:cNvPr id="11" name="Rectangle 10">
            <a:extLst>
              <a:ext uri="{FF2B5EF4-FFF2-40B4-BE49-F238E27FC236}">
                <a16:creationId xmlns:a16="http://schemas.microsoft.com/office/drawing/2014/main" id="{A015CA00-EE41-A184-68D6-73DB72481F62}"/>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EBEFBB29-9257-75E3-CEFA-45E6A6C9D779}"/>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FCA4D403-8DB5-F8FA-A262-6CD97B5B9A48}"/>
              </a:ext>
            </a:extLst>
          </p:cNvPr>
          <p:cNvSpPr txBox="1"/>
          <p:nvPr/>
        </p:nvSpPr>
        <p:spPr>
          <a:xfrm>
            <a:off x="4152915" y="4692596"/>
            <a:ext cx="577030"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- 10 -</a:t>
            </a:r>
          </a:p>
        </p:txBody>
      </p:sp>
      <p:sp>
        <p:nvSpPr>
          <p:cNvPr id="16" name="TextBox 15">
            <a:extLst>
              <a:ext uri="{FF2B5EF4-FFF2-40B4-BE49-F238E27FC236}">
                <a16:creationId xmlns:a16="http://schemas.microsoft.com/office/drawing/2014/main" id="{C98324AF-EA15-2682-F81B-8C4A9019800A}"/>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sp>
        <p:nvSpPr>
          <p:cNvPr id="6" name="Rectangle 5">
            <a:extLst>
              <a:ext uri="{FF2B5EF4-FFF2-40B4-BE49-F238E27FC236}">
                <a16:creationId xmlns:a16="http://schemas.microsoft.com/office/drawing/2014/main" id="{132608E1-E2C7-BAA4-A458-54AD75152D1D}"/>
              </a:ext>
            </a:extLst>
          </p:cNvPr>
          <p:cNvSpPr>
            <a:spLocks noChangeArrowheads="1"/>
          </p:cNvSpPr>
          <p:nvPr/>
        </p:nvSpPr>
        <p:spPr bwMode="auto">
          <a:xfrm>
            <a:off x="2460625" y="121602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630244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alpha val="68399"/>
          </a:schemeClr>
        </a:solidFill>
        <a:effectLst/>
      </p:bgPr>
    </p:bg>
    <p:spTree>
      <p:nvGrpSpPr>
        <p:cNvPr id="1" name="">
          <a:extLst>
            <a:ext uri="{FF2B5EF4-FFF2-40B4-BE49-F238E27FC236}">
              <a16:creationId xmlns:a16="http://schemas.microsoft.com/office/drawing/2014/main" id="{0FEC9942-5D45-FF3A-7FB6-24AC7AB2F6B3}"/>
            </a:ext>
          </a:extLst>
        </p:cNvPr>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B0AD88F-41A8-A1F8-531A-6E26B8BABA70}"/>
              </a:ext>
            </a:extLst>
          </p:cNvPr>
          <p:cNvSpPr>
            <a:spLocks noGrp="1"/>
          </p:cNvSpPr>
          <p:nvPr>
            <p:ph sz="half" idx="4294967295"/>
          </p:nvPr>
        </p:nvSpPr>
        <p:spPr>
          <a:xfrm>
            <a:off x="147234" y="1010098"/>
            <a:ext cx="8940886" cy="3394075"/>
          </a:xfrm>
        </p:spPr>
        <p:txBody>
          <a:bodyPr>
            <a:noAutofit/>
          </a:bodyPr>
          <a:lstStyle/>
          <a:p>
            <a:pPr algn="l"/>
            <a:r>
              <a:rPr lang="en-US" sz="1200" b="1" i="0" dirty="0">
                <a:effectLst/>
                <a:latin typeface="Times New Roman" panose="02020603050405020304" pitchFamily="18" charset="0"/>
                <a:cs typeface="Times New Roman" panose="02020603050405020304" pitchFamily="18" charset="0"/>
              </a:rPr>
              <a:t>Model Performance:</a:t>
            </a:r>
            <a:r>
              <a:rPr lang="en-US" sz="1200" b="0" i="0" dirty="0">
                <a:effectLst/>
                <a:latin typeface="Times New Roman" panose="02020603050405020304" pitchFamily="18" charset="0"/>
                <a:cs typeface="Times New Roman" panose="02020603050405020304" pitchFamily="18" charset="0"/>
              </a:rPr>
              <a:t>
The validation accuracy consistently outperforms the training accuracy, indicating that the model generalizes well to unseen data.
The loss curves for both training and validation datasets decrease steadily, demonstrating effective learning and convergence of the model.</a:t>
            </a:r>
          </a:p>
          <a:p>
            <a:pPr algn="l"/>
            <a:r>
              <a:rPr lang="en-US" sz="1200" b="0" i="0" dirty="0">
                <a:effectLst/>
                <a:latin typeface="Times New Roman" panose="02020603050405020304" pitchFamily="18" charset="0"/>
                <a:cs typeface="Times New Roman" panose="02020603050405020304" pitchFamily="18" charset="0"/>
              </a:rPr>
              <a:t>
</a:t>
            </a:r>
            <a:r>
              <a:rPr lang="en-US" sz="1200" b="1" i="0" dirty="0">
                <a:effectLst/>
                <a:latin typeface="Times New Roman" panose="02020603050405020304" pitchFamily="18" charset="0"/>
                <a:cs typeface="Times New Roman" panose="02020603050405020304" pitchFamily="18" charset="0"/>
              </a:rPr>
              <a:t>Segmentation Quality:</a:t>
            </a:r>
            <a:r>
              <a:rPr lang="en-US" sz="1200" b="0" i="0" dirty="0">
                <a:effectLst/>
                <a:latin typeface="Times New Roman" panose="02020603050405020304" pitchFamily="18" charset="0"/>
                <a:cs typeface="Times New Roman" panose="02020603050405020304" pitchFamily="18" charset="0"/>
              </a:rPr>
              <a:t>
The Dice coefficient, a critical metric for segmentation tasks, shows improvement over epochs, suggesting that the model is accurately capturing the tumor regions.</a:t>
            </a:r>
          </a:p>
          <a:p>
            <a:pPr algn="l"/>
            <a:r>
              <a:rPr lang="en-US" sz="1200" b="0" i="0" dirty="0">
                <a:effectLst/>
                <a:latin typeface="Times New Roman" panose="02020603050405020304" pitchFamily="18" charset="0"/>
                <a:cs typeface="Times New Roman" panose="02020603050405020304" pitchFamily="18" charset="0"/>
              </a:rPr>
              <a:t>
</a:t>
            </a:r>
            <a:r>
              <a:rPr lang="en-US" sz="1200" b="1" i="0" dirty="0">
                <a:effectLst/>
                <a:latin typeface="Times New Roman" panose="02020603050405020304" pitchFamily="18" charset="0"/>
                <a:cs typeface="Times New Roman" panose="02020603050405020304" pitchFamily="18" charset="0"/>
              </a:rPr>
              <a:t>Generalization and Overfitting:</a:t>
            </a:r>
            <a:r>
              <a:rPr lang="en-US" sz="1200" i="0" dirty="0">
                <a:effectLst/>
                <a:latin typeface="Times New Roman" panose="02020603050405020304" pitchFamily="18" charset="0"/>
                <a:cs typeface="Times New Roman" panose="02020603050405020304" pitchFamily="18" charset="0"/>
              </a:rPr>
              <a:t>
The higher validation accuracy compared to training accuracy suggests that the model is not overfitting and is robust in handling new data.</a:t>
            </a:r>
          </a:p>
          <a:p>
            <a:pPr algn="l"/>
            <a:r>
              <a:rPr lang="en-US" sz="1200" i="0" dirty="0">
                <a:effectLst/>
                <a:latin typeface="Times New Roman" panose="02020603050405020304" pitchFamily="18" charset="0"/>
                <a:cs typeface="Times New Roman" panose="02020603050405020304" pitchFamily="18" charset="0"/>
              </a:rPr>
              <a:t>
</a:t>
            </a:r>
            <a:r>
              <a:rPr lang="en-US" sz="1200" b="1" i="0" dirty="0">
                <a:effectLst/>
                <a:latin typeface="Times New Roman" panose="02020603050405020304" pitchFamily="18" charset="0"/>
                <a:cs typeface="Times New Roman" panose="02020603050405020304" pitchFamily="18" charset="0"/>
              </a:rPr>
              <a:t>Future Directions:</a:t>
            </a:r>
            <a:r>
              <a:rPr lang="en-US" sz="1200" i="0" dirty="0">
                <a:effectLst/>
                <a:latin typeface="Times New Roman" panose="02020603050405020304" pitchFamily="18" charset="0"/>
                <a:cs typeface="Times New Roman" panose="02020603050405020304" pitchFamily="18" charset="0"/>
              </a:rPr>
              <a:t>
</a:t>
            </a:r>
            <a:r>
              <a:rPr lang="en-US" sz="1200" i="1" dirty="0">
                <a:effectLst/>
                <a:latin typeface="Times New Roman" panose="02020603050405020304" pitchFamily="18" charset="0"/>
                <a:cs typeface="Times New Roman" panose="02020603050405020304" pitchFamily="18" charset="0"/>
              </a:rPr>
              <a:t>Further improvements could be explored by experimenting with different architectures or incorporating additional data augmentation </a:t>
            </a:r>
            <a:r>
              <a:rPr lang="en-US" sz="1200" i="1" dirty="0" err="1">
                <a:effectLst/>
                <a:latin typeface="Times New Roman" panose="02020603050405020304" pitchFamily="18" charset="0"/>
                <a:cs typeface="Times New Roman" panose="02020603050405020304" pitchFamily="18" charset="0"/>
              </a:rPr>
              <a:t>techniques.</a:t>
            </a:r>
            <a:r>
              <a:rPr lang="en-US" sz="1200" i="0" dirty="0" err="1">
                <a:effectLst/>
                <a:latin typeface="Times New Roman" panose="02020603050405020304" pitchFamily="18" charset="0"/>
                <a:cs typeface="Times New Roman" panose="02020603050405020304" pitchFamily="18" charset="0"/>
              </a:rPr>
              <a:t>Consider</a:t>
            </a:r>
            <a:r>
              <a:rPr lang="en-US" sz="1200" i="0" dirty="0">
                <a:effectLst/>
                <a:latin typeface="Times New Roman" panose="02020603050405020304" pitchFamily="18" charset="0"/>
                <a:cs typeface="Times New Roman" panose="02020603050405020304" pitchFamily="18" charset="0"/>
              </a:rPr>
              <a:t> integrating transfer learning or fine-tuning on more diverse datasets to enhance model robustness.
</a:t>
            </a:r>
            <a:r>
              <a:rPr lang="en-US" sz="1200" b="0" i="0" dirty="0">
                <a:effectLst/>
                <a:latin typeface="Times New Roman" panose="02020603050405020304" pitchFamily="18" charset="0"/>
                <a:cs typeface="Times New Roman" panose="02020603050405020304" pitchFamily="18" charset="0"/>
              </a:rPr>
              <a:t>This analysis highlights </a:t>
            </a:r>
            <a:r>
              <a:rPr lang="en-US" sz="1200" b="1" i="0" dirty="0">
                <a:effectLst/>
                <a:latin typeface="Times New Roman" panose="02020603050405020304" pitchFamily="18" charset="0"/>
                <a:cs typeface="Times New Roman" panose="02020603050405020304" pitchFamily="18" charset="0"/>
              </a:rPr>
              <a:t>Duck-Net’s effectiveness in segmenting brain tumors and its potential for clinical application in medical imaging.</a:t>
            </a:r>
          </a:p>
        </p:txBody>
      </p:sp>
      <p:sp>
        <p:nvSpPr>
          <p:cNvPr id="9" name="TextBox 8">
            <a:extLst>
              <a:ext uri="{FF2B5EF4-FFF2-40B4-BE49-F238E27FC236}">
                <a16:creationId xmlns:a16="http://schemas.microsoft.com/office/drawing/2014/main" id="{021A19C9-2533-54F6-D1FB-AB07B4532080}"/>
              </a:ext>
            </a:extLst>
          </p:cNvPr>
          <p:cNvSpPr txBox="1"/>
          <p:nvPr/>
        </p:nvSpPr>
        <p:spPr>
          <a:xfrm>
            <a:off x="147234" y="209227"/>
            <a:ext cx="6059837" cy="584775"/>
          </a:xfrm>
          <a:prstGeom prst="rect">
            <a:avLst/>
          </a:prstGeom>
          <a:noFill/>
        </p:spPr>
        <p:txBody>
          <a:bodyPr wrap="square" rtlCol="0">
            <a:spAutoFit/>
          </a:bodyPr>
          <a:lstStyle/>
          <a:p>
            <a:r>
              <a:rPr lang="en-US" sz="3200" dirty="0">
                <a:solidFill>
                  <a:schemeClr val="bg1"/>
                </a:solidFill>
                <a:effectLst/>
              </a:rPr>
              <a:t>Conclusion</a:t>
            </a:r>
            <a:endParaRPr lang="en-US" sz="3200" dirty="0">
              <a:solidFill>
                <a:schemeClr val="bg1"/>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EBB10D00-5EB3-23EF-0E8B-E2C50A1935CB}"/>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DE0AFACF-1895-257E-74A3-5B5DB1F78B8C}"/>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011CE7B7-AA4C-E13A-EBB2-E638F8B3395C}"/>
              </a:ext>
            </a:extLst>
          </p:cNvPr>
          <p:cNvSpPr txBox="1"/>
          <p:nvPr/>
        </p:nvSpPr>
        <p:spPr>
          <a:xfrm>
            <a:off x="4152915" y="4692596"/>
            <a:ext cx="577030"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- 11 -</a:t>
            </a:r>
          </a:p>
        </p:txBody>
      </p:sp>
      <p:sp>
        <p:nvSpPr>
          <p:cNvPr id="16" name="TextBox 15">
            <a:extLst>
              <a:ext uri="{FF2B5EF4-FFF2-40B4-BE49-F238E27FC236}">
                <a16:creationId xmlns:a16="http://schemas.microsoft.com/office/drawing/2014/main" id="{231907E1-3602-FE8B-E98B-C9DB27F57F54}"/>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spTree>
    <p:extLst>
      <p:ext uri="{BB962C8B-B14F-4D97-AF65-F5344CB8AC3E}">
        <p14:creationId xmlns:p14="http://schemas.microsoft.com/office/powerpoint/2010/main" val="1555840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alpha val="68399"/>
          </a:schemeClr>
        </a:solidFill>
        <a:effectLst/>
      </p:bgPr>
    </p:bg>
    <p:spTree>
      <p:nvGrpSpPr>
        <p:cNvPr id="1" name="">
          <a:extLst>
            <a:ext uri="{FF2B5EF4-FFF2-40B4-BE49-F238E27FC236}">
              <a16:creationId xmlns:a16="http://schemas.microsoft.com/office/drawing/2014/main" id="{17E69710-15D6-373D-B40E-AC219A574251}"/>
            </a:ext>
          </a:extLst>
        </p:cNvPr>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4C449F9-6C0E-B155-585C-95766946329A}"/>
              </a:ext>
            </a:extLst>
          </p:cNvPr>
          <p:cNvSpPr>
            <a:spLocks noGrp="1"/>
          </p:cNvSpPr>
          <p:nvPr>
            <p:ph sz="half" idx="4294967295"/>
          </p:nvPr>
        </p:nvSpPr>
        <p:spPr>
          <a:xfrm>
            <a:off x="54244" y="999840"/>
            <a:ext cx="9089756" cy="3594386"/>
          </a:xfrm>
        </p:spPr>
        <p:txBody>
          <a:bodyPr>
            <a:normAutofit fontScale="40000" lnSpcReduction="20000"/>
          </a:bodyPr>
          <a:lstStyle/>
          <a:p>
            <a:pPr algn="l"/>
            <a:r>
              <a:rPr lang="en-US" b="1" i="0" dirty="0">
                <a:effectLst/>
                <a:latin typeface="Times New Roman" panose="02020603050405020304" pitchFamily="18" charset="0"/>
                <a:cs typeface="Times New Roman" panose="02020603050405020304" pitchFamily="18" charset="0"/>
              </a:rPr>
              <a:t>Acknowledgment:</a:t>
            </a:r>
          </a:p>
          <a:p>
            <a:pPr algn="l"/>
            <a:endParaRPr lang="en-US" i="0" dirty="0">
              <a:effectLst/>
              <a:latin typeface="Times New Roman" panose="02020603050405020304" pitchFamily="18" charset="0"/>
              <a:cs typeface="Times New Roman" panose="02020603050405020304" pitchFamily="18" charset="0"/>
            </a:endParaRPr>
          </a:p>
          <a:p>
            <a:pPr marL="571500" indent="-571500" algn="l">
              <a:buFont typeface="Wingdings" pitchFamily="2" charset="2"/>
              <a:buChar char="Ø"/>
            </a:pPr>
            <a:r>
              <a:rPr lang="en-US" b="1" i="0" dirty="0">
                <a:effectLst/>
                <a:latin typeface="Times New Roman" panose="02020603050405020304" pitchFamily="18" charset="0"/>
                <a:cs typeface="Times New Roman" panose="02020603050405020304" pitchFamily="18" charset="0"/>
              </a:rPr>
              <a:t> Texas Tech University</a:t>
            </a:r>
            <a:r>
              <a:rPr lang="en-US" i="0" dirty="0">
                <a:effectLst/>
                <a:latin typeface="Times New Roman" panose="02020603050405020304" pitchFamily="18" charset="0"/>
                <a:cs typeface="Times New Roman" panose="02020603050405020304" pitchFamily="18" charset="0"/>
              </a:rPr>
              <a:t>: We thank you for your invaluable support and resources.</a:t>
            </a:r>
          </a:p>
          <a:p>
            <a:pPr marL="571500" indent="-571500" algn="l">
              <a:buFont typeface="Wingdings" pitchFamily="2" charset="2"/>
              <a:buChar char="Ø"/>
            </a:pPr>
            <a:r>
              <a:rPr lang="en-US" i="0" dirty="0">
                <a:effectLst/>
                <a:latin typeface="Times New Roman" panose="02020603050405020304" pitchFamily="18" charset="0"/>
                <a:cs typeface="Times New Roman" panose="02020603050405020304" pitchFamily="18" charset="0"/>
              </a:rPr>
              <a:t> </a:t>
            </a:r>
            <a:r>
              <a:rPr lang="en-US" b="1" i="0" dirty="0">
                <a:effectLst/>
                <a:latin typeface="Times New Roman" panose="02020603050405020304" pitchFamily="18" charset="0"/>
                <a:cs typeface="Times New Roman" panose="02020603050405020304" pitchFamily="18" charset="0"/>
              </a:rPr>
              <a:t>Professor Victor Sheng</a:t>
            </a:r>
            <a:r>
              <a:rPr lang="en-US" i="0" dirty="0">
                <a:effectLst/>
                <a:latin typeface="Times New Roman" panose="02020603050405020304" pitchFamily="18" charset="0"/>
                <a:cs typeface="Times New Roman" panose="02020603050405020304" pitchFamily="18" charset="0"/>
              </a:rPr>
              <a:t>: We appreciate your unwavering guidance and mentorship.</a:t>
            </a:r>
          </a:p>
          <a:p>
            <a:pPr marL="571500" indent="-571500" algn="l">
              <a:buFont typeface="Wingdings" pitchFamily="2" charset="2"/>
              <a:buChar char="Ø"/>
            </a:pPr>
            <a:r>
              <a:rPr lang="en-US" i="0" dirty="0">
                <a:effectLst/>
                <a:latin typeface="Times New Roman" panose="02020603050405020304" pitchFamily="18" charset="0"/>
                <a:cs typeface="Times New Roman" panose="02020603050405020304" pitchFamily="18" charset="0"/>
              </a:rPr>
              <a:t> </a:t>
            </a:r>
            <a:r>
              <a:rPr lang="en-US" b="1" i="0" dirty="0">
                <a:effectLst/>
                <a:latin typeface="Times New Roman" panose="02020603050405020304" pitchFamily="18" charset="0"/>
                <a:cs typeface="Times New Roman" panose="02020603050405020304" pitchFamily="18" charset="0"/>
              </a:rPr>
              <a:t>Computer Science Department</a:t>
            </a:r>
            <a:r>
              <a:rPr lang="en-US" i="0" dirty="0">
                <a:effectLst/>
                <a:latin typeface="Times New Roman" panose="02020603050405020304" pitchFamily="18" charset="0"/>
                <a:cs typeface="Times New Roman" panose="02020603050405020304" pitchFamily="18" charset="0"/>
              </a:rPr>
              <a:t>: We acknowledge your collaborative environment and technical  support.</a:t>
            </a:r>
          </a:p>
          <a:p>
            <a:pPr marL="571500" indent="-571500" algn="l">
              <a:buFont typeface="Wingdings" pitchFamily="2" charset="2"/>
              <a:buChar char="Ø"/>
            </a:pPr>
            <a:r>
              <a:rPr lang="en-US" i="0" dirty="0">
                <a:effectLst/>
                <a:latin typeface="Times New Roman" panose="02020603050405020304" pitchFamily="18" charset="0"/>
                <a:cs typeface="Times New Roman" panose="02020603050405020304" pitchFamily="18" charset="0"/>
              </a:rPr>
              <a:t> </a:t>
            </a:r>
            <a:r>
              <a:rPr lang="en-US" b="1" i="0" dirty="0" err="1">
                <a:effectLst/>
                <a:latin typeface="Times New Roman" panose="02020603050405020304" pitchFamily="18" charset="0"/>
                <a:cs typeface="Times New Roman" panose="02020603050405020304" pitchFamily="18" charset="0"/>
              </a:rPr>
              <a:t>BraTS</a:t>
            </a:r>
            <a:r>
              <a:rPr lang="en-US" b="1" i="0" dirty="0">
                <a:effectLst/>
                <a:latin typeface="Times New Roman" panose="02020603050405020304" pitchFamily="18" charset="0"/>
                <a:cs typeface="Times New Roman" panose="02020603050405020304" pitchFamily="18" charset="0"/>
              </a:rPr>
              <a:t> 2020 Dataset Contributors</a:t>
            </a:r>
            <a:r>
              <a:rPr lang="en-US" i="0" dirty="0">
                <a:effectLst/>
                <a:latin typeface="Times New Roman" panose="02020603050405020304" pitchFamily="18" charset="0"/>
                <a:cs typeface="Times New Roman" panose="02020603050405020304" pitchFamily="18" charset="0"/>
              </a:rPr>
              <a:t>: We gratefully acknowledge your contributions to our research.</a:t>
            </a:r>
          </a:p>
          <a:p>
            <a:pPr marL="571500" indent="-571500" algn="l">
              <a:buFont typeface="Wingdings" pitchFamily="2" charset="2"/>
              <a:buChar char="Ø"/>
            </a:pPr>
            <a:r>
              <a:rPr lang="en-US" b="1" i="0" dirty="0">
                <a:effectLst/>
                <a:latin typeface="Times New Roman" panose="02020603050405020304" pitchFamily="18" charset="0"/>
                <a:cs typeface="Times New Roman" panose="02020603050405020304" pitchFamily="18" charset="0"/>
              </a:rPr>
              <a:t> Nature Article</a:t>
            </a:r>
            <a:r>
              <a:rPr lang="en-US" i="0" dirty="0">
                <a:effectLst/>
                <a:latin typeface="Times New Roman" panose="02020603050405020304" pitchFamily="18" charset="0"/>
                <a:cs typeface="Times New Roman" panose="02020603050405020304" pitchFamily="18" charset="0"/>
              </a:rPr>
              <a:t>: We thank you for the insights gained from “https://</a:t>
            </a:r>
            <a:r>
              <a:rPr lang="en-US" i="0" dirty="0" err="1">
                <a:effectLst/>
                <a:latin typeface="Times New Roman" panose="02020603050405020304" pitchFamily="18" charset="0"/>
                <a:cs typeface="Times New Roman" panose="02020603050405020304" pitchFamily="18" charset="0"/>
              </a:rPr>
              <a:t>www.nature.com</a:t>
            </a:r>
            <a:r>
              <a:rPr lang="en-US" i="0" dirty="0">
                <a:effectLst/>
                <a:latin typeface="Times New Roman" panose="02020603050405020304" pitchFamily="18" charset="0"/>
                <a:cs typeface="Times New Roman" panose="02020603050405020304" pitchFamily="18" charset="0"/>
              </a:rPr>
              <a:t>/articles/s41598-023-36940-5” and its esteemed authors.</a:t>
            </a:r>
          </a:p>
          <a:p>
            <a:pPr marL="571500" indent="-571500" algn="l">
              <a:buFont typeface="Wingdings" pitchFamily="2" charset="2"/>
              <a:buChar char="Ø"/>
            </a:pPr>
            <a:endParaRPr lang="en-US" i="0" dirty="0">
              <a:effectLst/>
              <a:latin typeface="Times New Roman" panose="02020603050405020304" pitchFamily="18" charset="0"/>
              <a:cs typeface="Times New Roman" panose="02020603050405020304" pitchFamily="18" charset="0"/>
            </a:endParaRPr>
          </a:p>
          <a:p>
            <a:pPr algn="l"/>
            <a:r>
              <a:rPr lang="en-US" b="1" i="0" dirty="0">
                <a:effectLst/>
                <a:latin typeface="Times New Roman" panose="02020603050405020304" pitchFamily="18" charset="0"/>
                <a:cs typeface="Times New Roman" panose="02020603050405020304" pitchFamily="18" charset="0"/>
              </a:rPr>
              <a:t>Reference:</a:t>
            </a:r>
          </a:p>
          <a:p>
            <a:pPr algn="l"/>
            <a:endParaRPr lang="en-US" i="0" dirty="0">
              <a:effectLst/>
              <a:latin typeface="Times New Roman" panose="02020603050405020304" pitchFamily="18" charset="0"/>
              <a:cs typeface="Times New Roman" panose="02020603050405020304" pitchFamily="18" charset="0"/>
            </a:endParaRPr>
          </a:p>
          <a:p>
            <a:pPr marL="571500" indent="-571500" algn="l">
              <a:buFont typeface="Wingdings" pitchFamily="2" charset="2"/>
              <a:buChar char="Ø"/>
            </a:pPr>
            <a:r>
              <a:rPr lang="en-US" i="0" dirty="0">
                <a:effectLst/>
                <a:latin typeface="Times New Roman" panose="02020603050405020304" pitchFamily="18" charset="0"/>
                <a:cs typeface="Times New Roman" panose="02020603050405020304" pitchFamily="18" charset="0"/>
              </a:rPr>
              <a:t>Menze, B. H., et al. “The Multimodal Brain Tumor Image Segmentation Benchmark (BRATS).” IEEE Transactions on Medical Imaging, 2015.</a:t>
            </a:r>
          </a:p>
          <a:p>
            <a:pPr marL="571500" indent="-571500" algn="l">
              <a:buFont typeface="Wingdings" pitchFamily="2" charset="2"/>
              <a:buChar char="Ø"/>
            </a:pPr>
            <a:r>
              <a:rPr lang="en-US" i="0" dirty="0" err="1">
                <a:effectLst/>
                <a:latin typeface="Times New Roman" panose="02020603050405020304" pitchFamily="18" charset="0"/>
                <a:cs typeface="Times New Roman" panose="02020603050405020304" pitchFamily="18" charset="0"/>
              </a:rPr>
              <a:t>Bakas</a:t>
            </a:r>
            <a:r>
              <a:rPr lang="en-US" i="0" dirty="0">
                <a:effectLst/>
                <a:latin typeface="Times New Roman" panose="02020603050405020304" pitchFamily="18" charset="0"/>
                <a:cs typeface="Times New Roman" panose="02020603050405020304" pitchFamily="18" charset="0"/>
              </a:rPr>
              <a:t>, S., et al. “Advancing The Cancer Genome Atlas glioma MRI collections with expert segmentation labels and radiomic features.” Nature Scientific Data, 2017.</a:t>
            </a:r>
          </a:p>
          <a:p>
            <a:pPr algn="l"/>
            <a:endParaRPr lang="en-US" i="0" dirty="0">
              <a:effectLst/>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E678B0B9-6A6D-61DC-83E7-AED3E7C0BBA4}"/>
              </a:ext>
            </a:extLst>
          </p:cNvPr>
          <p:cNvSpPr txBox="1"/>
          <p:nvPr/>
        </p:nvSpPr>
        <p:spPr>
          <a:xfrm>
            <a:off x="147234" y="209227"/>
            <a:ext cx="6059837" cy="584775"/>
          </a:xfrm>
          <a:prstGeom prst="rect">
            <a:avLst/>
          </a:prstGeom>
          <a:noFill/>
        </p:spPr>
        <p:txBody>
          <a:bodyPr wrap="square" rtlCol="0">
            <a:spAutoFit/>
          </a:bodyPr>
          <a:lstStyle/>
          <a:p>
            <a:r>
              <a:rPr lang="en-US" sz="3200" dirty="0">
                <a:solidFill>
                  <a:schemeClr val="bg1"/>
                </a:solidFill>
                <a:effectLst/>
              </a:rPr>
              <a:t>Acknowledgements and References</a:t>
            </a:r>
            <a:endParaRPr lang="en-US" sz="3200" dirty="0">
              <a:solidFill>
                <a:schemeClr val="bg1"/>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4232C554-F218-4290-45E9-879FCECBFFB5}"/>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EB2F36AC-8C16-E880-25E2-62CC974084B3}"/>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3FE88610-80A6-E65D-BE76-282B880E45BF}"/>
              </a:ext>
            </a:extLst>
          </p:cNvPr>
          <p:cNvSpPr txBox="1"/>
          <p:nvPr/>
        </p:nvSpPr>
        <p:spPr>
          <a:xfrm>
            <a:off x="4152915" y="4692596"/>
            <a:ext cx="577030"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- 12 -</a:t>
            </a:r>
          </a:p>
        </p:txBody>
      </p:sp>
      <p:sp>
        <p:nvSpPr>
          <p:cNvPr id="16" name="TextBox 15">
            <a:extLst>
              <a:ext uri="{FF2B5EF4-FFF2-40B4-BE49-F238E27FC236}">
                <a16:creationId xmlns:a16="http://schemas.microsoft.com/office/drawing/2014/main" id="{44DDBC48-B185-952A-717A-E46265179AD9}"/>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spTree>
    <p:extLst>
      <p:ext uri="{BB962C8B-B14F-4D97-AF65-F5344CB8AC3E}">
        <p14:creationId xmlns:p14="http://schemas.microsoft.com/office/powerpoint/2010/main" val="28655504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alpha val="68399"/>
          </a:schemeClr>
        </a:solidFill>
        <a:effectLst/>
      </p:bgPr>
    </p:bg>
    <p:spTree>
      <p:nvGrpSpPr>
        <p:cNvPr id="1" name="">
          <a:extLst>
            <a:ext uri="{FF2B5EF4-FFF2-40B4-BE49-F238E27FC236}">
              <a16:creationId xmlns:a16="http://schemas.microsoft.com/office/drawing/2014/main" id="{1D794B17-1CCA-57FB-C3AB-9A0B22C275D2}"/>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10AC2A25-80DF-0A3B-87AF-8A5C71B28B75}"/>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5332A0C6-C67D-410F-6E03-3CB3555D71FE}"/>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93C614C5-2E07-DF30-07A8-83693AB592D2}"/>
              </a:ext>
            </a:extLst>
          </p:cNvPr>
          <p:cNvSpPr txBox="1"/>
          <p:nvPr/>
        </p:nvSpPr>
        <p:spPr>
          <a:xfrm>
            <a:off x="4152915" y="4692596"/>
            <a:ext cx="577030"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- 13 -</a:t>
            </a:r>
          </a:p>
        </p:txBody>
      </p:sp>
      <p:sp>
        <p:nvSpPr>
          <p:cNvPr id="16" name="TextBox 15">
            <a:extLst>
              <a:ext uri="{FF2B5EF4-FFF2-40B4-BE49-F238E27FC236}">
                <a16:creationId xmlns:a16="http://schemas.microsoft.com/office/drawing/2014/main" id="{4C9295B2-329D-0752-9B7E-AFE78639AC91}"/>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sp>
        <p:nvSpPr>
          <p:cNvPr id="3" name="TextBox 2">
            <a:extLst>
              <a:ext uri="{FF2B5EF4-FFF2-40B4-BE49-F238E27FC236}">
                <a16:creationId xmlns:a16="http://schemas.microsoft.com/office/drawing/2014/main" id="{D0399A75-740B-A737-4CEA-03F2FEEBD3BC}"/>
              </a:ext>
            </a:extLst>
          </p:cNvPr>
          <p:cNvSpPr txBox="1"/>
          <p:nvPr/>
        </p:nvSpPr>
        <p:spPr>
          <a:xfrm>
            <a:off x="3864733" y="2387084"/>
            <a:ext cx="1153393" cy="369332"/>
          </a:xfrm>
          <a:prstGeom prst="rect">
            <a:avLst/>
          </a:prstGeom>
          <a:noFill/>
        </p:spPr>
        <p:txBody>
          <a:bodyPr wrap="none" rtlCol="0">
            <a:spAutoFit/>
          </a:bodyPr>
          <a:lstStyle/>
          <a:p>
            <a:r>
              <a:rPr lang="en-US" dirty="0"/>
              <a:t>Thank you</a:t>
            </a:r>
          </a:p>
        </p:txBody>
      </p:sp>
    </p:spTree>
    <p:extLst>
      <p:ext uri="{BB962C8B-B14F-4D97-AF65-F5344CB8AC3E}">
        <p14:creationId xmlns:p14="http://schemas.microsoft.com/office/powerpoint/2010/main" val="363721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TUS_c4Crv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2121" y="2054311"/>
            <a:ext cx="3587058" cy="1034878"/>
          </a:xfrm>
          <a:prstGeom prst="rect">
            <a:avLst/>
          </a:prstGeom>
        </p:spPr>
      </p:pic>
    </p:spTree>
    <p:extLst>
      <p:ext uri="{BB962C8B-B14F-4D97-AF65-F5344CB8AC3E}">
        <p14:creationId xmlns:p14="http://schemas.microsoft.com/office/powerpoint/2010/main" val="2475739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68399"/>
          </a:schemeClr>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5EA8C3C-C04C-7906-40E8-D487C4335038}"/>
              </a:ext>
            </a:extLst>
          </p:cNvPr>
          <p:cNvSpPr txBox="1"/>
          <p:nvPr/>
        </p:nvSpPr>
        <p:spPr>
          <a:xfrm>
            <a:off x="147234" y="209227"/>
            <a:ext cx="6059837" cy="584775"/>
          </a:xfrm>
          <a:prstGeom prst="rect">
            <a:avLst/>
          </a:prstGeom>
          <a:noFill/>
        </p:spPr>
        <p:txBody>
          <a:bodyPr wrap="square" rtlCol="0">
            <a:spAutoFit/>
          </a:bodyPr>
          <a:lstStyle/>
          <a:p>
            <a:r>
              <a:rPr lang="en-US" sz="3200" dirty="0">
                <a:solidFill>
                  <a:schemeClr val="bg1"/>
                </a:solidFill>
                <a:latin typeface="Times New Roman" panose="02020603050405020304" pitchFamily="18" charset="0"/>
                <a:cs typeface="Times New Roman" panose="02020603050405020304" pitchFamily="18" charset="0"/>
              </a:rPr>
              <a:t>Table of Contents</a:t>
            </a:r>
          </a:p>
        </p:txBody>
      </p:sp>
      <p:sp>
        <p:nvSpPr>
          <p:cNvPr id="11" name="Rectangle 10">
            <a:extLst>
              <a:ext uri="{FF2B5EF4-FFF2-40B4-BE49-F238E27FC236}">
                <a16:creationId xmlns:a16="http://schemas.microsoft.com/office/drawing/2014/main" id="{AF34A016-214D-AEEC-29EB-5C3A27BE4C1E}"/>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14" name="TextBox 13">
            <a:extLst>
              <a:ext uri="{FF2B5EF4-FFF2-40B4-BE49-F238E27FC236}">
                <a16:creationId xmlns:a16="http://schemas.microsoft.com/office/drawing/2014/main" id="{D731796C-7BF5-A4DD-F460-09DB62DBBE92}"/>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FDDC77CD-DD08-3B49-6773-52CB15A07035}"/>
              </a:ext>
            </a:extLst>
          </p:cNvPr>
          <p:cNvSpPr txBox="1"/>
          <p:nvPr/>
        </p:nvSpPr>
        <p:spPr>
          <a:xfrm>
            <a:off x="4297187" y="4714974"/>
            <a:ext cx="383301"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-1-</a:t>
            </a:r>
          </a:p>
        </p:txBody>
      </p:sp>
      <p:sp>
        <p:nvSpPr>
          <p:cNvPr id="16" name="TextBox 15">
            <a:extLst>
              <a:ext uri="{FF2B5EF4-FFF2-40B4-BE49-F238E27FC236}">
                <a16:creationId xmlns:a16="http://schemas.microsoft.com/office/drawing/2014/main" id="{71E2C9B5-DCBD-C1F6-497A-7D3C2E8B4BF9}"/>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graphicFrame>
        <p:nvGraphicFramePr>
          <p:cNvPr id="22" name="Table 21">
            <a:extLst>
              <a:ext uri="{FF2B5EF4-FFF2-40B4-BE49-F238E27FC236}">
                <a16:creationId xmlns:a16="http://schemas.microsoft.com/office/drawing/2014/main" id="{C9C915B4-878F-E3D3-3C00-BE131A187B93}"/>
              </a:ext>
            </a:extLst>
          </p:cNvPr>
          <p:cNvGraphicFramePr>
            <a:graphicFrameLocks noGrp="1"/>
          </p:cNvGraphicFramePr>
          <p:nvPr>
            <p:extLst>
              <p:ext uri="{D42A27DB-BD31-4B8C-83A1-F6EECF244321}">
                <p14:modId xmlns:p14="http://schemas.microsoft.com/office/powerpoint/2010/main" val="3267713288"/>
              </p:ext>
            </p:extLst>
          </p:nvPr>
        </p:nvGraphicFramePr>
        <p:xfrm>
          <a:off x="197160" y="1024122"/>
          <a:ext cx="8749680" cy="3420758"/>
        </p:xfrm>
        <a:graphic>
          <a:graphicData uri="http://schemas.openxmlformats.org/drawingml/2006/table">
            <a:tbl>
              <a:tblPr>
                <a:tableStyleId>{284E427A-3D55-4303-BF80-6455036E1DE7}</a:tableStyleId>
              </a:tblPr>
              <a:tblGrid>
                <a:gridCol w="584002">
                  <a:extLst>
                    <a:ext uri="{9D8B030D-6E8A-4147-A177-3AD203B41FA5}">
                      <a16:colId xmlns:a16="http://schemas.microsoft.com/office/drawing/2014/main" val="3651003842"/>
                    </a:ext>
                  </a:extLst>
                </a:gridCol>
                <a:gridCol w="3695065">
                  <a:extLst>
                    <a:ext uri="{9D8B030D-6E8A-4147-A177-3AD203B41FA5}">
                      <a16:colId xmlns:a16="http://schemas.microsoft.com/office/drawing/2014/main" val="3621338705"/>
                    </a:ext>
                  </a:extLst>
                </a:gridCol>
                <a:gridCol w="4470613">
                  <a:extLst>
                    <a:ext uri="{9D8B030D-6E8A-4147-A177-3AD203B41FA5}">
                      <a16:colId xmlns:a16="http://schemas.microsoft.com/office/drawing/2014/main" val="1348622648"/>
                    </a:ext>
                  </a:extLst>
                </a:gridCol>
              </a:tblGrid>
              <a:tr h="383317">
                <a:tc>
                  <a:txBody>
                    <a:bodyPr/>
                    <a:lstStyle/>
                    <a:p>
                      <a:pPr algn="l"/>
                      <a:r>
                        <a:rPr lang="en-US" sz="1300" b="1" dirty="0">
                          <a:solidFill>
                            <a:schemeClr val="tx1"/>
                          </a:solidFill>
                          <a:effectLst/>
                          <a:latin typeface="Times New Roman" panose="02020603050405020304" pitchFamily="18" charset="0"/>
                          <a:cs typeface="Times New Roman" panose="02020603050405020304" pitchFamily="18" charset="0"/>
                        </a:rPr>
                        <a:t>Sl. No</a:t>
                      </a:r>
                    </a:p>
                  </a:txBody>
                  <a:tcPr marL="34826" marR="34826" marT="6965" marB="6965" anchor="ctr"/>
                </a:tc>
                <a:tc>
                  <a:txBody>
                    <a:bodyPr/>
                    <a:lstStyle/>
                    <a:p>
                      <a:pPr algn="l"/>
                      <a:r>
                        <a:rPr lang="en-US" sz="1300" b="1" dirty="0">
                          <a:solidFill>
                            <a:schemeClr val="tx1"/>
                          </a:solidFill>
                          <a:effectLst/>
                          <a:latin typeface="Times New Roman" panose="02020603050405020304" pitchFamily="18" charset="0"/>
                          <a:cs typeface="Times New Roman" panose="02020603050405020304" pitchFamily="18" charset="0"/>
                        </a:rPr>
                        <a:t>Section</a:t>
                      </a:r>
                    </a:p>
                  </a:txBody>
                  <a:tcPr marL="34826" marR="34826" marT="6965" marB="6965" anchor="ctr"/>
                </a:tc>
                <a:tc>
                  <a:txBody>
                    <a:bodyPr/>
                    <a:lstStyle/>
                    <a:p>
                      <a:pPr algn="l"/>
                      <a:r>
                        <a:rPr lang="en-US" sz="1300" b="1" dirty="0">
                          <a:solidFill>
                            <a:schemeClr val="tx1"/>
                          </a:solidFill>
                          <a:effectLst/>
                          <a:latin typeface="Times New Roman" panose="02020603050405020304" pitchFamily="18" charset="0"/>
                          <a:cs typeface="Times New Roman" panose="02020603050405020304" pitchFamily="18" charset="0"/>
                        </a:rPr>
                        <a:t>Description</a:t>
                      </a:r>
                    </a:p>
                  </a:txBody>
                  <a:tcPr marL="34826" marR="34826" marT="6965" marB="6965" anchor="ctr"/>
                </a:tc>
                <a:extLst>
                  <a:ext uri="{0D108BD9-81ED-4DB2-BD59-A6C34878D82A}">
                    <a16:rowId xmlns:a16="http://schemas.microsoft.com/office/drawing/2014/main" val="3712237153"/>
                  </a:ext>
                </a:extLst>
              </a:tr>
              <a:tr h="205951">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2</a:t>
                      </a:r>
                    </a:p>
                  </a:txBody>
                  <a:tcPr marL="34826" marR="34826" marT="6965" marB="6965" anchor="ctr"/>
                </a:tc>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Problem statement and Recap</a:t>
                      </a:r>
                    </a:p>
                  </a:txBody>
                  <a:tcPr marL="34826" marR="34826" marT="6965" marB="6965" anchor="ctr"/>
                </a:tc>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Problem statement and midterm recap</a:t>
                      </a:r>
                    </a:p>
                  </a:txBody>
                  <a:tcPr marL="34826" marR="34826" marT="6965" marB="6965" anchor="ctr"/>
                </a:tc>
                <a:extLst>
                  <a:ext uri="{0D108BD9-81ED-4DB2-BD59-A6C34878D82A}">
                    <a16:rowId xmlns:a16="http://schemas.microsoft.com/office/drawing/2014/main" val="3970961626"/>
                  </a:ext>
                </a:extLst>
              </a:tr>
              <a:tr h="205951">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3</a:t>
                      </a:r>
                    </a:p>
                  </a:txBody>
                  <a:tcPr marL="34826" marR="34826" marT="6965" marB="6965" anchor="ctr"/>
                </a:tc>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Flowchart</a:t>
                      </a:r>
                    </a:p>
                  </a:txBody>
                  <a:tcPr marL="34826" marR="34826" marT="6965" marB="6965" anchor="ctr"/>
                </a:tc>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Project workflow</a:t>
                      </a:r>
                    </a:p>
                  </a:txBody>
                  <a:tcPr marL="34826" marR="34826" marT="6965" marB="6965" anchor="ctr"/>
                </a:tc>
                <a:extLst>
                  <a:ext uri="{0D108BD9-81ED-4DB2-BD59-A6C34878D82A}">
                    <a16:rowId xmlns:a16="http://schemas.microsoft.com/office/drawing/2014/main" val="3356856658"/>
                  </a:ext>
                </a:extLst>
              </a:tr>
              <a:tr h="398373">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4</a:t>
                      </a:r>
                    </a:p>
                  </a:txBody>
                  <a:tcPr marL="34826" marR="34826" marT="6965" marB="6965" anchor="ct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300" dirty="0">
                          <a:solidFill>
                            <a:schemeClr val="tx1"/>
                          </a:solidFill>
                          <a:effectLst/>
                          <a:latin typeface="Times New Roman" panose="02020603050405020304" pitchFamily="18" charset="0"/>
                          <a:cs typeface="Times New Roman" panose="02020603050405020304" pitchFamily="18" charset="0"/>
                        </a:rPr>
                        <a:t>About </a:t>
                      </a:r>
                      <a:r>
                        <a:rPr lang="en-US" sz="1300" dirty="0" err="1">
                          <a:solidFill>
                            <a:schemeClr val="tx1"/>
                          </a:solidFill>
                          <a:effectLst/>
                          <a:latin typeface="Times New Roman" panose="02020603050405020304" pitchFamily="18" charset="0"/>
                          <a:cs typeface="Times New Roman" panose="02020603050405020304" pitchFamily="18" charset="0"/>
                        </a:rPr>
                        <a:t>BraTS</a:t>
                      </a:r>
                      <a:r>
                        <a:rPr lang="en-US" sz="1300" dirty="0">
                          <a:solidFill>
                            <a:schemeClr val="tx1"/>
                          </a:solidFill>
                          <a:effectLst/>
                          <a:latin typeface="Times New Roman" panose="02020603050405020304" pitchFamily="18" charset="0"/>
                          <a:cs typeface="Times New Roman" panose="02020603050405020304" pitchFamily="18" charset="0"/>
                        </a:rPr>
                        <a:t> 2020</a:t>
                      </a:r>
                    </a:p>
                    <a:p>
                      <a:pPr algn="l"/>
                      <a:r>
                        <a:rPr lang="en-US" sz="1300" dirty="0">
                          <a:solidFill>
                            <a:schemeClr val="tx1"/>
                          </a:solidFill>
                          <a:effectLst/>
                          <a:latin typeface="Times New Roman" panose="02020603050405020304" pitchFamily="18" charset="0"/>
                          <a:cs typeface="Times New Roman" panose="02020603050405020304" pitchFamily="18" charset="0"/>
                        </a:rPr>
                        <a:t>And Data Preprocessing</a:t>
                      </a:r>
                    </a:p>
                  </a:txBody>
                  <a:tcPr marL="34826" marR="34826" marT="6965" marB="6965" anchor="ct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300" dirty="0">
                          <a:solidFill>
                            <a:schemeClr val="tx1"/>
                          </a:solidFill>
                          <a:effectLst/>
                          <a:latin typeface="Times New Roman" panose="02020603050405020304" pitchFamily="18" charset="0"/>
                          <a:cs typeface="Times New Roman" panose="02020603050405020304" pitchFamily="18" charset="0"/>
                        </a:rPr>
                        <a:t>Overview of the </a:t>
                      </a:r>
                      <a:r>
                        <a:rPr lang="en-US" sz="1300" dirty="0" err="1">
                          <a:solidFill>
                            <a:schemeClr val="tx1"/>
                          </a:solidFill>
                          <a:effectLst/>
                          <a:latin typeface="Times New Roman" panose="02020603050405020304" pitchFamily="18" charset="0"/>
                          <a:cs typeface="Times New Roman" panose="02020603050405020304" pitchFamily="18" charset="0"/>
                        </a:rPr>
                        <a:t>BraTS</a:t>
                      </a:r>
                      <a:r>
                        <a:rPr lang="en-US" sz="1300" dirty="0">
                          <a:solidFill>
                            <a:schemeClr val="tx1"/>
                          </a:solidFill>
                          <a:effectLst/>
                          <a:latin typeface="Times New Roman" panose="02020603050405020304" pitchFamily="18" charset="0"/>
                          <a:cs typeface="Times New Roman" panose="02020603050405020304" pitchFamily="18" charset="0"/>
                        </a:rPr>
                        <a:t> 2020 dataset</a:t>
                      </a:r>
                    </a:p>
                    <a:p>
                      <a:pPr algn="l"/>
                      <a:r>
                        <a:rPr lang="en-US" sz="1300" dirty="0">
                          <a:solidFill>
                            <a:schemeClr val="tx1"/>
                          </a:solidFill>
                          <a:effectLst/>
                          <a:latin typeface="Times New Roman" panose="02020603050405020304" pitchFamily="18" charset="0"/>
                          <a:cs typeface="Times New Roman" panose="02020603050405020304" pitchFamily="18" charset="0"/>
                        </a:rPr>
                        <a:t>,Steps involved in preparing the data for training</a:t>
                      </a:r>
                    </a:p>
                  </a:txBody>
                  <a:tcPr marL="34826" marR="34826" marT="6965" marB="6965" anchor="ctr"/>
                </a:tc>
                <a:extLst>
                  <a:ext uri="{0D108BD9-81ED-4DB2-BD59-A6C34878D82A}">
                    <a16:rowId xmlns:a16="http://schemas.microsoft.com/office/drawing/2014/main" val="371761649"/>
                  </a:ext>
                </a:extLst>
              </a:tr>
              <a:tr h="205951">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5</a:t>
                      </a:r>
                    </a:p>
                  </a:txBody>
                  <a:tcPr marL="34826" marR="34826" marT="6965" marB="6965" anchor="ctr"/>
                </a:tc>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Data Augmentation</a:t>
                      </a:r>
                    </a:p>
                  </a:txBody>
                  <a:tcPr marL="34826" marR="34826" marT="6965" marB="6965" anchor="ctr"/>
                </a:tc>
                <a:tc>
                  <a:txBody>
                    <a:bodyPr/>
                    <a:lstStyle/>
                    <a:p>
                      <a:pPr algn="l"/>
                      <a:r>
                        <a:rPr lang="en-US" sz="1300">
                          <a:solidFill>
                            <a:schemeClr val="tx1"/>
                          </a:solidFill>
                          <a:effectLst/>
                          <a:latin typeface="Times New Roman" panose="02020603050405020304" pitchFamily="18" charset="0"/>
                          <a:cs typeface="Times New Roman" panose="02020603050405020304" pitchFamily="18" charset="0"/>
                        </a:rPr>
                        <a:t>Techniques used to augment the dataset</a:t>
                      </a:r>
                    </a:p>
                  </a:txBody>
                  <a:tcPr marL="34826" marR="34826" marT="6965" marB="6965" anchor="ctr"/>
                </a:tc>
                <a:extLst>
                  <a:ext uri="{0D108BD9-81ED-4DB2-BD59-A6C34878D82A}">
                    <a16:rowId xmlns:a16="http://schemas.microsoft.com/office/drawing/2014/main" val="2250046804"/>
                  </a:ext>
                </a:extLst>
              </a:tr>
              <a:tr h="308706">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6</a:t>
                      </a:r>
                    </a:p>
                  </a:txBody>
                  <a:tcPr marL="34826" marR="34826" marT="6965" marB="6965" anchor="ctr"/>
                </a:tc>
                <a:tc>
                  <a:txBody>
                    <a:bodyPr/>
                    <a:lstStyle/>
                    <a:p>
                      <a:pPr algn="l"/>
                      <a:r>
                        <a:rPr lang="en-US" sz="1300" dirty="0" err="1">
                          <a:solidFill>
                            <a:schemeClr val="tx1"/>
                          </a:solidFill>
                          <a:effectLst/>
                          <a:latin typeface="Times New Roman" panose="02020603050405020304" pitchFamily="18" charset="0"/>
                          <a:cs typeface="Times New Roman" panose="02020603050405020304" pitchFamily="18" charset="0"/>
                        </a:rPr>
                        <a:t>Ducknet</a:t>
                      </a:r>
                      <a:r>
                        <a:rPr lang="en-US" sz="1300" dirty="0">
                          <a:solidFill>
                            <a:schemeClr val="tx1"/>
                          </a:solidFill>
                          <a:effectLst/>
                          <a:latin typeface="Times New Roman" panose="02020603050405020304" pitchFamily="18" charset="0"/>
                          <a:cs typeface="Times New Roman" panose="02020603050405020304" pitchFamily="18" charset="0"/>
                        </a:rPr>
                        <a:t> Architecture</a:t>
                      </a:r>
                    </a:p>
                  </a:txBody>
                  <a:tcPr marL="34826" marR="34826" marT="6965" marB="6965" anchor="ctr"/>
                </a:tc>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Description of the proposed </a:t>
                      </a:r>
                      <a:r>
                        <a:rPr lang="en-US" sz="1300" dirty="0" err="1">
                          <a:solidFill>
                            <a:schemeClr val="tx1"/>
                          </a:solidFill>
                          <a:effectLst/>
                          <a:latin typeface="Times New Roman" panose="02020603050405020304" pitchFamily="18" charset="0"/>
                          <a:cs typeface="Times New Roman" panose="02020603050405020304" pitchFamily="18" charset="0"/>
                        </a:rPr>
                        <a:t>Ducknet</a:t>
                      </a:r>
                      <a:r>
                        <a:rPr lang="en-US" sz="1300" dirty="0">
                          <a:solidFill>
                            <a:schemeClr val="tx1"/>
                          </a:solidFill>
                          <a:effectLst/>
                          <a:latin typeface="Times New Roman" panose="02020603050405020304" pitchFamily="18" charset="0"/>
                          <a:cs typeface="Times New Roman" panose="02020603050405020304" pitchFamily="18" charset="0"/>
                        </a:rPr>
                        <a:t> architecture</a:t>
                      </a:r>
                    </a:p>
                  </a:txBody>
                  <a:tcPr marL="34826" marR="34826" marT="6965" marB="6965" anchor="ctr"/>
                </a:tc>
                <a:extLst>
                  <a:ext uri="{0D108BD9-81ED-4DB2-BD59-A6C34878D82A}">
                    <a16:rowId xmlns:a16="http://schemas.microsoft.com/office/drawing/2014/main" val="563315787"/>
                  </a:ext>
                </a:extLst>
              </a:tr>
              <a:tr h="205951">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7</a:t>
                      </a:r>
                    </a:p>
                  </a:txBody>
                  <a:tcPr marL="34826" marR="34826" marT="6965" marB="6965" anchor="ctr"/>
                </a:tc>
                <a:tc>
                  <a:txBody>
                    <a:bodyPr/>
                    <a:lstStyle/>
                    <a:p>
                      <a:pPr algn="l"/>
                      <a:r>
                        <a:rPr lang="en-US" sz="1400" dirty="0">
                          <a:solidFill>
                            <a:schemeClr val="tx1"/>
                          </a:solidFill>
                          <a:effectLst/>
                          <a:latin typeface="Times New Roman" panose="02020603050405020304" pitchFamily="18" charset="0"/>
                          <a:cs typeface="Times New Roman" panose="02020603050405020304" pitchFamily="18" charset="0"/>
                        </a:rPr>
                        <a:t>Model Compilation and Technical Specification</a:t>
                      </a:r>
                    </a:p>
                  </a:txBody>
                  <a:tcPr marL="34826" marR="34826" marT="6965" marB="6965" anchor="ctr"/>
                </a:tc>
                <a:tc>
                  <a:txBody>
                    <a:bodyPr/>
                    <a:lstStyle/>
                    <a:p>
                      <a:pPr algn="l"/>
                      <a:r>
                        <a:rPr lang="en-US" sz="1300">
                          <a:solidFill>
                            <a:schemeClr val="tx1"/>
                          </a:solidFill>
                          <a:effectLst/>
                          <a:latin typeface="Times New Roman" panose="02020603050405020304" pitchFamily="18" charset="0"/>
                          <a:cs typeface="Times New Roman" panose="02020603050405020304" pitchFamily="18" charset="0"/>
                        </a:rPr>
                        <a:t>Details on how the model is compiled</a:t>
                      </a:r>
                    </a:p>
                  </a:txBody>
                  <a:tcPr marL="34826" marR="34826" marT="6965" marB="6965" anchor="ctr"/>
                </a:tc>
                <a:extLst>
                  <a:ext uri="{0D108BD9-81ED-4DB2-BD59-A6C34878D82A}">
                    <a16:rowId xmlns:a16="http://schemas.microsoft.com/office/drawing/2014/main" val="3542388247"/>
                  </a:ext>
                </a:extLst>
              </a:tr>
              <a:tr h="308706">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8</a:t>
                      </a:r>
                    </a:p>
                  </a:txBody>
                  <a:tcPr marL="34826" marR="34826" marT="6965" marB="6965" anchor="ctr"/>
                </a:tc>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Model Training and Evaluation</a:t>
                      </a:r>
                    </a:p>
                  </a:txBody>
                  <a:tcPr marL="34826" marR="34826" marT="6965" marB="6965" anchor="ctr"/>
                </a:tc>
                <a:tc>
                  <a:txBody>
                    <a:bodyPr/>
                    <a:lstStyle/>
                    <a:p>
                      <a:pPr algn="l"/>
                      <a:r>
                        <a:rPr lang="en-US" sz="1300">
                          <a:solidFill>
                            <a:schemeClr val="tx1"/>
                          </a:solidFill>
                          <a:effectLst/>
                          <a:latin typeface="Times New Roman" panose="02020603050405020304" pitchFamily="18" charset="0"/>
                          <a:cs typeface="Times New Roman" panose="02020603050405020304" pitchFamily="18" charset="0"/>
                        </a:rPr>
                        <a:t>Procedure for training and evaluating the model</a:t>
                      </a:r>
                    </a:p>
                  </a:txBody>
                  <a:tcPr marL="34826" marR="34826" marT="6965" marB="6965" anchor="ctr"/>
                </a:tc>
                <a:extLst>
                  <a:ext uri="{0D108BD9-81ED-4DB2-BD59-A6C34878D82A}">
                    <a16:rowId xmlns:a16="http://schemas.microsoft.com/office/drawing/2014/main" val="1165109380"/>
                  </a:ext>
                </a:extLst>
              </a:tr>
              <a:tr h="205951">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9</a:t>
                      </a:r>
                    </a:p>
                  </a:txBody>
                  <a:tcPr marL="34826" marR="34826" marT="6965" marB="6965" anchor="ctr"/>
                </a:tc>
                <a:tc>
                  <a:txBody>
                    <a:bodyPr/>
                    <a:lstStyle/>
                    <a:p>
                      <a:pPr algn="l"/>
                      <a:r>
                        <a:rPr lang="en-US" sz="1400" dirty="0">
                          <a:solidFill>
                            <a:schemeClr val="tx1"/>
                          </a:solidFill>
                          <a:latin typeface="Times New Roman" panose="02020603050405020304" pitchFamily="18" charset="0"/>
                          <a:cs typeface="Times New Roman" panose="02020603050405020304" pitchFamily="18" charset="0"/>
                        </a:rPr>
                        <a:t>Segmentation Results</a:t>
                      </a:r>
                      <a:endParaRPr lang="en-US" sz="1400" dirty="0">
                        <a:solidFill>
                          <a:schemeClr val="tx1"/>
                        </a:solidFill>
                        <a:effectLst/>
                        <a:latin typeface="Times New Roman" panose="02020603050405020304" pitchFamily="18" charset="0"/>
                        <a:cs typeface="Times New Roman" panose="02020603050405020304" pitchFamily="18" charset="0"/>
                      </a:endParaRPr>
                    </a:p>
                  </a:txBody>
                  <a:tcPr marL="34826" marR="34826" marT="6965" marB="6965" anchor="ctr"/>
                </a:tc>
                <a:tc>
                  <a:txBody>
                    <a:bodyPr/>
                    <a:lstStyle/>
                    <a:p>
                      <a:pPr algn="l"/>
                      <a:r>
                        <a:rPr lang="en-US" sz="1300">
                          <a:solidFill>
                            <a:schemeClr val="tx1"/>
                          </a:solidFill>
                          <a:effectLst/>
                          <a:latin typeface="Times New Roman" panose="02020603050405020304" pitchFamily="18" charset="0"/>
                          <a:cs typeface="Times New Roman" panose="02020603050405020304" pitchFamily="18" charset="0"/>
                        </a:rPr>
                        <a:t>How the results are presented visually</a:t>
                      </a:r>
                    </a:p>
                  </a:txBody>
                  <a:tcPr marL="34826" marR="34826" marT="6965" marB="6965" anchor="ctr"/>
                </a:tc>
                <a:extLst>
                  <a:ext uri="{0D108BD9-81ED-4DB2-BD59-A6C34878D82A}">
                    <a16:rowId xmlns:a16="http://schemas.microsoft.com/office/drawing/2014/main" val="4194319654"/>
                  </a:ext>
                </a:extLst>
              </a:tr>
              <a:tr h="398373">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10</a:t>
                      </a:r>
                    </a:p>
                  </a:txBody>
                  <a:tcPr marL="34826" marR="34826" marT="6965" marB="6965" anchor="ctr"/>
                </a:tc>
                <a:tc>
                  <a:txBody>
                    <a:bodyPr/>
                    <a:lstStyle/>
                    <a:p>
                      <a:pPr algn="l"/>
                      <a:r>
                        <a:rPr lang="en-US" sz="1400" dirty="0">
                          <a:solidFill>
                            <a:schemeClr val="tx1"/>
                          </a:solidFill>
                          <a:latin typeface="Times New Roman" panose="02020603050405020304" pitchFamily="18" charset="0"/>
                          <a:cs typeface="Times New Roman" panose="02020603050405020304" pitchFamily="18" charset="0"/>
                        </a:rPr>
                        <a:t>Results comparison across different Architectures</a:t>
                      </a:r>
                      <a:endParaRPr lang="en-US" sz="1400" dirty="0">
                        <a:solidFill>
                          <a:schemeClr val="tx1"/>
                        </a:solidFill>
                        <a:effectLst/>
                        <a:latin typeface="Times New Roman" panose="02020603050405020304" pitchFamily="18" charset="0"/>
                        <a:cs typeface="Times New Roman" panose="02020603050405020304" pitchFamily="18" charset="0"/>
                      </a:endParaRPr>
                    </a:p>
                  </a:txBody>
                  <a:tcPr marL="34826" marR="34826" marT="6965" marB="6965" anchor="ctr"/>
                </a:tc>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Table presenting precision for varying dataset sizes</a:t>
                      </a:r>
                    </a:p>
                  </a:txBody>
                  <a:tcPr marL="34826" marR="34826" marT="6965" marB="6965" anchor="ctr"/>
                </a:tc>
                <a:extLst>
                  <a:ext uri="{0D108BD9-81ED-4DB2-BD59-A6C34878D82A}">
                    <a16:rowId xmlns:a16="http://schemas.microsoft.com/office/drawing/2014/main" val="3133634863"/>
                  </a:ext>
                </a:extLst>
              </a:tr>
              <a:tr h="205951">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11</a:t>
                      </a:r>
                    </a:p>
                  </a:txBody>
                  <a:tcPr marL="34826" marR="34826" marT="6965" marB="6965" anchor="ctr"/>
                </a:tc>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Conclusion</a:t>
                      </a:r>
                    </a:p>
                  </a:txBody>
                  <a:tcPr marL="34826" marR="34826" marT="6965" marB="6965" anchor="ctr"/>
                </a:tc>
                <a:tc>
                  <a:txBody>
                    <a:bodyPr/>
                    <a:lstStyle/>
                    <a:p>
                      <a:pPr algn="l"/>
                      <a:r>
                        <a:rPr lang="en-US" sz="1300">
                          <a:solidFill>
                            <a:schemeClr val="tx1"/>
                          </a:solidFill>
                          <a:effectLst/>
                          <a:latin typeface="Times New Roman" panose="02020603050405020304" pitchFamily="18" charset="0"/>
                          <a:cs typeface="Times New Roman" panose="02020603050405020304" pitchFamily="18" charset="0"/>
                        </a:rPr>
                        <a:t>Summary of the work</a:t>
                      </a:r>
                    </a:p>
                  </a:txBody>
                  <a:tcPr marL="34826" marR="34826" marT="6965" marB="6965" anchor="ctr"/>
                </a:tc>
                <a:extLst>
                  <a:ext uri="{0D108BD9-81ED-4DB2-BD59-A6C34878D82A}">
                    <a16:rowId xmlns:a16="http://schemas.microsoft.com/office/drawing/2014/main" val="734286486"/>
                  </a:ext>
                </a:extLst>
              </a:tr>
              <a:tr h="308706">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12</a:t>
                      </a:r>
                    </a:p>
                  </a:txBody>
                  <a:tcPr marL="34826" marR="34826" marT="6965" marB="6965" anchor="ctr"/>
                </a:tc>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Acknowledgement</a:t>
                      </a:r>
                    </a:p>
                  </a:txBody>
                  <a:tcPr marL="34826" marR="34826" marT="6965" marB="6965" anchor="ctr"/>
                </a:tc>
                <a:tc>
                  <a:txBody>
                    <a:bodyPr/>
                    <a:lstStyle/>
                    <a:p>
                      <a:pPr algn="l"/>
                      <a:r>
                        <a:rPr lang="en-US" sz="1300" dirty="0">
                          <a:solidFill>
                            <a:schemeClr val="tx1"/>
                          </a:solidFill>
                          <a:effectLst/>
                          <a:latin typeface="Times New Roman" panose="02020603050405020304" pitchFamily="18" charset="0"/>
                          <a:cs typeface="Times New Roman" panose="02020603050405020304" pitchFamily="18" charset="0"/>
                        </a:rPr>
                        <a:t>Acknowledgments to individuals or organizations</a:t>
                      </a:r>
                    </a:p>
                  </a:txBody>
                  <a:tcPr marL="34826" marR="34826" marT="6965" marB="6965" anchor="ctr"/>
                </a:tc>
                <a:extLst>
                  <a:ext uri="{0D108BD9-81ED-4DB2-BD59-A6C34878D82A}">
                    <a16:rowId xmlns:a16="http://schemas.microsoft.com/office/drawing/2014/main" val="894043684"/>
                  </a:ext>
                </a:extLst>
              </a:tr>
            </a:tbl>
          </a:graphicData>
        </a:graphic>
      </p:graphicFrame>
    </p:spTree>
    <p:extLst>
      <p:ext uri="{BB962C8B-B14F-4D97-AF65-F5344CB8AC3E}">
        <p14:creationId xmlns:p14="http://schemas.microsoft.com/office/powerpoint/2010/main" val="499292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CF01B9-98E7-7DDA-4D59-88C670B8FB5E}"/>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E8F09DEA-28F9-F2BD-56C2-ADFE9875F116}"/>
              </a:ext>
            </a:extLst>
          </p:cNvPr>
          <p:cNvSpPr txBox="1"/>
          <p:nvPr/>
        </p:nvSpPr>
        <p:spPr>
          <a:xfrm>
            <a:off x="147234" y="209227"/>
            <a:ext cx="6059837" cy="584775"/>
          </a:xfrm>
          <a:prstGeom prst="rect">
            <a:avLst/>
          </a:prstGeom>
          <a:noFill/>
        </p:spPr>
        <p:txBody>
          <a:bodyPr wrap="square" rtlCol="0">
            <a:spAutoFit/>
          </a:bodyPr>
          <a:lstStyle/>
          <a:p>
            <a:r>
              <a:rPr lang="en-US" sz="3200" dirty="0">
                <a:solidFill>
                  <a:schemeClr val="bg1"/>
                </a:solidFill>
                <a:latin typeface="Times New Roman" panose="02020603050405020304" pitchFamily="18" charset="0"/>
                <a:cs typeface="Times New Roman" panose="02020603050405020304" pitchFamily="18" charset="0"/>
              </a:rPr>
              <a:t>Problem Statement and Recap</a:t>
            </a:r>
          </a:p>
        </p:txBody>
      </p:sp>
      <p:sp>
        <p:nvSpPr>
          <p:cNvPr id="11" name="Rectangle 10">
            <a:extLst>
              <a:ext uri="{FF2B5EF4-FFF2-40B4-BE49-F238E27FC236}">
                <a16:creationId xmlns:a16="http://schemas.microsoft.com/office/drawing/2014/main" id="{16B124B3-4A9B-6FB9-88A1-53FE2A4E6EF7}"/>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B0A2B9A0-E4AD-883B-C70A-4E6D592308CB}"/>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DCED3B4B-39CB-1167-874F-F12B4E7AA26E}"/>
              </a:ext>
            </a:extLst>
          </p:cNvPr>
          <p:cNvSpPr txBox="1"/>
          <p:nvPr/>
        </p:nvSpPr>
        <p:spPr>
          <a:xfrm>
            <a:off x="4297187" y="4714974"/>
            <a:ext cx="383301"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-2-</a:t>
            </a:r>
          </a:p>
        </p:txBody>
      </p:sp>
      <p:sp>
        <p:nvSpPr>
          <p:cNvPr id="16" name="TextBox 15">
            <a:extLst>
              <a:ext uri="{FF2B5EF4-FFF2-40B4-BE49-F238E27FC236}">
                <a16:creationId xmlns:a16="http://schemas.microsoft.com/office/drawing/2014/main" id="{4FAC0119-B1A0-7E0D-C44C-F21E9A62AE9D}"/>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sp>
        <p:nvSpPr>
          <p:cNvPr id="8" name="TextBox 7">
            <a:extLst>
              <a:ext uri="{FF2B5EF4-FFF2-40B4-BE49-F238E27FC236}">
                <a16:creationId xmlns:a16="http://schemas.microsoft.com/office/drawing/2014/main" id="{B89FA711-8025-B789-0527-6F16BEC35514}"/>
              </a:ext>
            </a:extLst>
          </p:cNvPr>
          <p:cNvSpPr txBox="1"/>
          <p:nvPr/>
        </p:nvSpPr>
        <p:spPr>
          <a:xfrm>
            <a:off x="-1" y="1054087"/>
            <a:ext cx="5833067" cy="2862322"/>
          </a:xfrm>
          <a:prstGeom prst="rect">
            <a:avLst/>
          </a:prstGeom>
          <a:noFill/>
        </p:spPr>
        <p:txBody>
          <a:bodyPr wrap="square" rtlCol="0">
            <a:spAutoFit/>
          </a:bodyPr>
          <a:lstStyle/>
          <a:p>
            <a:pPr algn="l"/>
            <a:r>
              <a:rPr lang="en-US" b="1" i="0" dirty="0">
                <a:effectLst/>
                <a:latin typeface="__fkGroteskNeue_598ab8"/>
              </a:rPr>
              <a:t>Task Objective: </a:t>
            </a:r>
            <a:r>
              <a:rPr lang="en-US" b="0" i="0" dirty="0">
                <a:effectLst/>
                <a:latin typeface="__fkGroteskNeue_598ab8"/>
              </a:rPr>
              <a:t>Precisely identify tumor regions within MRI scans.</a:t>
            </a:r>
          </a:p>
          <a:p>
            <a:pPr algn="l"/>
            <a:r>
              <a:rPr lang="en-US" b="1" i="0" dirty="0">
                <a:effectLst/>
                <a:latin typeface="__fkGroteskNeue_598ab8"/>
              </a:rPr>
              <a:t>Challenges: </a:t>
            </a:r>
            <a:r>
              <a:rPr lang="en-US" b="0" i="0" dirty="0">
                <a:effectLst/>
                <a:latin typeface="__fkGroteskNeue_598ab8"/>
              </a:rPr>
              <a:t>Tumor variability in shape, size, and appearance poses significant challenges for traditional segmentation methods.</a:t>
            </a:r>
          </a:p>
          <a:p>
            <a:pPr algn="l"/>
            <a:r>
              <a:rPr lang="en-US" b="1" i="0" dirty="0">
                <a:effectLst/>
                <a:latin typeface="__fkGroteskNeue_598ab8"/>
              </a:rPr>
              <a:t>Solution: </a:t>
            </a:r>
          </a:p>
          <a:p>
            <a:pPr algn="l">
              <a:buFont typeface="Arial" panose="020B0604020202020204" pitchFamily="34" charset="0"/>
              <a:buChar char="•"/>
            </a:pPr>
            <a:r>
              <a:rPr lang="en-US" b="0" i="0" dirty="0">
                <a:effectLst/>
                <a:latin typeface="__fkGroteskNeue_598ab8"/>
              </a:rPr>
              <a:t>Utilize advanced deep learning architectures like Duck-Net to enhance segmentation performance.</a:t>
            </a:r>
          </a:p>
          <a:p>
            <a:pPr algn="l">
              <a:buFont typeface="Arial" panose="020B0604020202020204" pitchFamily="34" charset="0"/>
              <a:buChar char="•"/>
            </a:pPr>
            <a:r>
              <a:rPr lang="en-US" b="0" i="0" dirty="0">
                <a:effectLst/>
                <a:latin typeface="__fkGroteskNeue_598ab8"/>
              </a:rPr>
              <a:t>Incorporate dense blocks and skip connections to improve feature extraction and spatial information retention.</a:t>
            </a:r>
          </a:p>
        </p:txBody>
      </p:sp>
      <p:pic>
        <p:nvPicPr>
          <p:cNvPr id="18" name="Picture 17">
            <a:extLst>
              <a:ext uri="{FF2B5EF4-FFF2-40B4-BE49-F238E27FC236}">
                <a16:creationId xmlns:a16="http://schemas.microsoft.com/office/drawing/2014/main" id="{DF660CE3-CE17-3F9C-746C-CA9420A54637}"/>
              </a:ext>
            </a:extLst>
          </p:cNvPr>
          <p:cNvPicPr>
            <a:picLocks noChangeAspect="1"/>
          </p:cNvPicPr>
          <p:nvPr/>
        </p:nvPicPr>
        <p:blipFill>
          <a:blip r:embed="rId2"/>
          <a:stretch>
            <a:fillRect/>
          </a:stretch>
        </p:blipFill>
        <p:spPr>
          <a:xfrm>
            <a:off x="5977575" y="3210589"/>
            <a:ext cx="3037610" cy="1125282"/>
          </a:xfrm>
          <a:prstGeom prst="rect">
            <a:avLst/>
          </a:prstGeom>
        </p:spPr>
      </p:pic>
      <p:pic>
        <p:nvPicPr>
          <p:cNvPr id="19" name="Picture 18">
            <a:extLst>
              <a:ext uri="{FF2B5EF4-FFF2-40B4-BE49-F238E27FC236}">
                <a16:creationId xmlns:a16="http://schemas.microsoft.com/office/drawing/2014/main" id="{79D7EEF1-8334-B3CD-F790-694E1643AAD4}"/>
              </a:ext>
            </a:extLst>
          </p:cNvPr>
          <p:cNvPicPr>
            <a:picLocks noChangeAspect="1"/>
          </p:cNvPicPr>
          <p:nvPr/>
        </p:nvPicPr>
        <p:blipFill>
          <a:blip r:embed="rId3"/>
          <a:stretch>
            <a:fillRect/>
          </a:stretch>
        </p:blipFill>
        <p:spPr>
          <a:xfrm>
            <a:off x="6557539" y="1241775"/>
            <a:ext cx="1796675" cy="871760"/>
          </a:xfrm>
          <a:prstGeom prst="rect">
            <a:avLst/>
          </a:prstGeom>
        </p:spPr>
      </p:pic>
      <p:sp>
        <p:nvSpPr>
          <p:cNvPr id="20" name="TextBox 19">
            <a:extLst>
              <a:ext uri="{FF2B5EF4-FFF2-40B4-BE49-F238E27FC236}">
                <a16:creationId xmlns:a16="http://schemas.microsoft.com/office/drawing/2014/main" id="{CC1D1C20-5FE8-1317-D870-AD18AA245DC3}"/>
              </a:ext>
            </a:extLst>
          </p:cNvPr>
          <p:cNvSpPr txBox="1"/>
          <p:nvPr/>
        </p:nvSpPr>
        <p:spPr>
          <a:xfrm>
            <a:off x="6263361" y="2149007"/>
            <a:ext cx="3076582" cy="230832"/>
          </a:xfrm>
          <a:prstGeom prst="rect">
            <a:avLst/>
          </a:prstGeom>
          <a:noFill/>
        </p:spPr>
        <p:txBody>
          <a:bodyPr wrap="square" rtlCol="0">
            <a:spAutoFit/>
          </a:bodyPr>
          <a:lstStyle/>
          <a:p>
            <a:r>
              <a:rPr lang="en-US" sz="900" dirty="0"/>
              <a:t>Fig1: Polyp representation and ground truth</a:t>
            </a:r>
          </a:p>
        </p:txBody>
      </p:sp>
    </p:spTree>
    <p:extLst>
      <p:ext uri="{BB962C8B-B14F-4D97-AF65-F5344CB8AC3E}">
        <p14:creationId xmlns:p14="http://schemas.microsoft.com/office/powerpoint/2010/main" val="2275233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DEEEDA-54B1-CD4A-9681-D014EAB124E7}"/>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902A2544-D4F4-FAB6-72B5-3A72244FD1CF}"/>
              </a:ext>
            </a:extLst>
          </p:cNvPr>
          <p:cNvSpPr txBox="1"/>
          <p:nvPr/>
        </p:nvSpPr>
        <p:spPr>
          <a:xfrm>
            <a:off x="147234" y="209227"/>
            <a:ext cx="6059837" cy="584775"/>
          </a:xfrm>
          <a:prstGeom prst="rect">
            <a:avLst/>
          </a:prstGeom>
          <a:noFill/>
        </p:spPr>
        <p:txBody>
          <a:bodyPr wrap="square" rtlCol="0">
            <a:spAutoFit/>
          </a:bodyPr>
          <a:lstStyle/>
          <a:p>
            <a:pPr algn="l"/>
            <a:r>
              <a:rPr lang="en-US" sz="3200" dirty="0">
                <a:solidFill>
                  <a:schemeClr val="bg1"/>
                </a:solidFill>
                <a:effectLst/>
              </a:rPr>
              <a:t>Flowchart ( Project workflow )</a:t>
            </a:r>
            <a:endParaRPr lang="en-US" sz="3200" dirty="0">
              <a:solidFill>
                <a:schemeClr val="bg1"/>
              </a:solidFill>
              <a:effectLst/>
              <a:latin typeface="Helvetica" pitchFamily="2" charset="0"/>
            </a:endParaRPr>
          </a:p>
        </p:txBody>
      </p:sp>
      <p:sp>
        <p:nvSpPr>
          <p:cNvPr id="11" name="Rectangle 10">
            <a:extLst>
              <a:ext uri="{FF2B5EF4-FFF2-40B4-BE49-F238E27FC236}">
                <a16:creationId xmlns:a16="http://schemas.microsoft.com/office/drawing/2014/main" id="{ACC38FCA-5C1F-0EEF-333A-C97C83A29FCE}"/>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79213349-38CB-939D-353A-F59B74D313B0}"/>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732DEAFA-2E5F-71AC-641A-056067B2791F}"/>
              </a:ext>
            </a:extLst>
          </p:cNvPr>
          <p:cNvSpPr txBox="1"/>
          <p:nvPr/>
        </p:nvSpPr>
        <p:spPr>
          <a:xfrm>
            <a:off x="4297187" y="4714974"/>
            <a:ext cx="383301"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-3-</a:t>
            </a:r>
          </a:p>
        </p:txBody>
      </p:sp>
      <p:sp>
        <p:nvSpPr>
          <p:cNvPr id="16" name="TextBox 15">
            <a:extLst>
              <a:ext uri="{FF2B5EF4-FFF2-40B4-BE49-F238E27FC236}">
                <a16:creationId xmlns:a16="http://schemas.microsoft.com/office/drawing/2014/main" id="{107AA887-A1D3-E688-9316-9999937BD96B}"/>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pic>
        <p:nvPicPr>
          <p:cNvPr id="8" name="Picture 7" descr="A diagram of a software flowchart&#10;&#10;Description automatically generated">
            <a:extLst>
              <a:ext uri="{FF2B5EF4-FFF2-40B4-BE49-F238E27FC236}">
                <a16:creationId xmlns:a16="http://schemas.microsoft.com/office/drawing/2014/main" id="{73362860-401D-9E27-D7F2-99E48D219295}"/>
              </a:ext>
            </a:extLst>
          </p:cNvPr>
          <p:cNvPicPr>
            <a:picLocks noChangeAspect="1"/>
          </p:cNvPicPr>
          <p:nvPr/>
        </p:nvPicPr>
        <p:blipFill>
          <a:blip r:embed="rId2"/>
          <a:stretch>
            <a:fillRect/>
          </a:stretch>
        </p:blipFill>
        <p:spPr>
          <a:xfrm>
            <a:off x="1959983" y="598980"/>
            <a:ext cx="5224034" cy="3390917"/>
          </a:xfrm>
          <a:prstGeom prst="rect">
            <a:avLst/>
          </a:prstGeom>
        </p:spPr>
      </p:pic>
      <p:sp>
        <p:nvSpPr>
          <p:cNvPr id="12" name="TextBox 11">
            <a:extLst>
              <a:ext uri="{FF2B5EF4-FFF2-40B4-BE49-F238E27FC236}">
                <a16:creationId xmlns:a16="http://schemas.microsoft.com/office/drawing/2014/main" id="{7155A359-18E0-80B9-63EA-2CF08DCA0CA9}"/>
              </a:ext>
            </a:extLst>
          </p:cNvPr>
          <p:cNvSpPr txBox="1"/>
          <p:nvPr/>
        </p:nvSpPr>
        <p:spPr>
          <a:xfrm>
            <a:off x="3084163" y="4122549"/>
            <a:ext cx="3095463" cy="369332"/>
          </a:xfrm>
          <a:prstGeom prst="rect">
            <a:avLst/>
          </a:prstGeom>
          <a:noFill/>
        </p:spPr>
        <p:txBody>
          <a:bodyPr wrap="none" rtlCol="0">
            <a:spAutoFit/>
          </a:bodyPr>
          <a:lstStyle/>
          <a:p>
            <a:r>
              <a:rPr lang="en-US" dirty="0"/>
              <a:t>Fig1: Project workflow diagram</a:t>
            </a:r>
          </a:p>
        </p:txBody>
      </p:sp>
    </p:spTree>
    <p:extLst>
      <p:ext uri="{BB962C8B-B14F-4D97-AF65-F5344CB8AC3E}">
        <p14:creationId xmlns:p14="http://schemas.microsoft.com/office/powerpoint/2010/main" val="4003290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3429A2-38D3-FEC6-0784-1ABABBC0337A}"/>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9895F683-280F-29FB-7A6C-A9537C909888}"/>
              </a:ext>
            </a:extLst>
          </p:cNvPr>
          <p:cNvSpPr txBox="1"/>
          <p:nvPr/>
        </p:nvSpPr>
        <p:spPr>
          <a:xfrm>
            <a:off x="54244" y="214940"/>
            <a:ext cx="8423329" cy="58477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3200" dirty="0" err="1">
                <a:solidFill>
                  <a:schemeClr val="bg1"/>
                </a:solidFill>
                <a:effectLst/>
              </a:rPr>
              <a:t>BraTS</a:t>
            </a:r>
            <a:r>
              <a:rPr lang="en-US" sz="3200" dirty="0">
                <a:solidFill>
                  <a:schemeClr val="bg1"/>
                </a:solidFill>
                <a:effectLst/>
              </a:rPr>
              <a:t> 2020 Dataset and Preprocessing</a:t>
            </a:r>
          </a:p>
        </p:txBody>
      </p:sp>
      <p:sp>
        <p:nvSpPr>
          <p:cNvPr id="11" name="Rectangle 10">
            <a:extLst>
              <a:ext uri="{FF2B5EF4-FFF2-40B4-BE49-F238E27FC236}">
                <a16:creationId xmlns:a16="http://schemas.microsoft.com/office/drawing/2014/main" id="{30D0F7B8-DA64-909D-E58A-7CE3D11C7C3A}"/>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2652E39B-6085-7D8D-783E-21D526BE3738}"/>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09D477E4-583A-C5AF-4605-939C211ED6C6}"/>
              </a:ext>
            </a:extLst>
          </p:cNvPr>
          <p:cNvSpPr txBox="1"/>
          <p:nvPr/>
        </p:nvSpPr>
        <p:spPr>
          <a:xfrm>
            <a:off x="4297187" y="4714974"/>
            <a:ext cx="383301"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-4-</a:t>
            </a:r>
          </a:p>
        </p:txBody>
      </p:sp>
      <p:sp>
        <p:nvSpPr>
          <p:cNvPr id="16" name="TextBox 15">
            <a:extLst>
              <a:ext uri="{FF2B5EF4-FFF2-40B4-BE49-F238E27FC236}">
                <a16:creationId xmlns:a16="http://schemas.microsoft.com/office/drawing/2014/main" id="{90381D1F-FDA8-926F-9AC9-04A677B868E2}"/>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pic>
        <p:nvPicPr>
          <p:cNvPr id="3" name="Picture 2" descr="A screenshot of a cell phone&#10;&#10;Description automatically generated">
            <a:extLst>
              <a:ext uri="{FF2B5EF4-FFF2-40B4-BE49-F238E27FC236}">
                <a16:creationId xmlns:a16="http://schemas.microsoft.com/office/drawing/2014/main" id="{0ACC1473-4FBE-7C37-4C65-01E63B6C70FF}"/>
              </a:ext>
            </a:extLst>
          </p:cNvPr>
          <p:cNvPicPr>
            <a:picLocks noChangeAspect="1"/>
          </p:cNvPicPr>
          <p:nvPr/>
        </p:nvPicPr>
        <p:blipFill>
          <a:blip r:embed="rId2"/>
          <a:stretch>
            <a:fillRect/>
          </a:stretch>
        </p:blipFill>
        <p:spPr>
          <a:xfrm>
            <a:off x="3533639" y="1027930"/>
            <a:ext cx="1527096" cy="3051725"/>
          </a:xfrm>
          <a:prstGeom prst="rect">
            <a:avLst/>
          </a:prstGeom>
        </p:spPr>
      </p:pic>
      <p:sp>
        <p:nvSpPr>
          <p:cNvPr id="7" name="TextBox 6">
            <a:extLst>
              <a:ext uri="{FF2B5EF4-FFF2-40B4-BE49-F238E27FC236}">
                <a16:creationId xmlns:a16="http://schemas.microsoft.com/office/drawing/2014/main" id="{1E7C0AB3-ACEE-9591-AAEE-89FB86DF1BAA}"/>
              </a:ext>
            </a:extLst>
          </p:cNvPr>
          <p:cNvSpPr txBox="1"/>
          <p:nvPr/>
        </p:nvSpPr>
        <p:spPr>
          <a:xfrm>
            <a:off x="2885101" y="4101990"/>
            <a:ext cx="2859437" cy="276999"/>
          </a:xfrm>
          <a:prstGeom prst="rect">
            <a:avLst/>
          </a:prstGeom>
          <a:noFill/>
        </p:spPr>
        <p:txBody>
          <a:bodyPr wrap="none" rtlCol="0">
            <a:spAutoFit/>
          </a:bodyPr>
          <a:lstStyle/>
          <a:p>
            <a:r>
              <a:rPr lang="en-US" sz="1200" dirty="0"/>
              <a:t>Fig2: DUCKNet Data Preprocessing Pipeline</a:t>
            </a:r>
          </a:p>
        </p:txBody>
      </p:sp>
    </p:spTree>
    <p:extLst>
      <p:ext uri="{BB962C8B-B14F-4D97-AF65-F5344CB8AC3E}">
        <p14:creationId xmlns:p14="http://schemas.microsoft.com/office/powerpoint/2010/main" val="42908064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08C8EB-E41F-647D-AED9-235897021A75}"/>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3796C7D8-6AA9-77A1-B4E8-A417F591F2B4}"/>
              </a:ext>
            </a:extLst>
          </p:cNvPr>
          <p:cNvSpPr txBox="1"/>
          <p:nvPr/>
        </p:nvSpPr>
        <p:spPr>
          <a:xfrm>
            <a:off x="147234" y="209227"/>
            <a:ext cx="6059837" cy="584775"/>
          </a:xfrm>
          <a:prstGeom prst="rect">
            <a:avLst/>
          </a:prstGeom>
          <a:noFill/>
        </p:spPr>
        <p:txBody>
          <a:bodyPr wrap="square" rtlCol="0">
            <a:spAutoFit/>
          </a:bodyPr>
          <a:lstStyle/>
          <a:p>
            <a:r>
              <a:rPr lang="en-US" sz="3200" dirty="0">
                <a:solidFill>
                  <a:schemeClr val="bg1"/>
                </a:solidFill>
              </a:rPr>
              <a:t>Data Augmentation Process</a:t>
            </a:r>
          </a:p>
        </p:txBody>
      </p:sp>
      <p:sp>
        <p:nvSpPr>
          <p:cNvPr id="11" name="Rectangle 10">
            <a:extLst>
              <a:ext uri="{FF2B5EF4-FFF2-40B4-BE49-F238E27FC236}">
                <a16:creationId xmlns:a16="http://schemas.microsoft.com/office/drawing/2014/main" id="{79196155-B11F-699F-77DE-CDE5E361FEDF}"/>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DEBEE3AD-3BBE-714C-EDAF-AA946F553AF5}"/>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59C47421-07AD-34C5-9AD6-0F7F4FFD2EB1}"/>
              </a:ext>
            </a:extLst>
          </p:cNvPr>
          <p:cNvSpPr txBox="1"/>
          <p:nvPr/>
        </p:nvSpPr>
        <p:spPr>
          <a:xfrm>
            <a:off x="4297187" y="4714974"/>
            <a:ext cx="383301"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-5-</a:t>
            </a:r>
          </a:p>
        </p:txBody>
      </p:sp>
      <p:sp>
        <p:nvSpPr>
          <p:cNvPr id="16" name="TextBox 15">
            <a:extLst>
              <a:ext uri="{FF2B5EF4-FFF2-40B4-BE49-F238E27FC236}">
                <a16:creationId xmlns:a16="http://schemas.microsoft.com/office/drawing/2014/main" id="{516C3A9C-ABDC-20AE-863A-D3BB71C7F4D9}"/>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sp>
        <p:nvSpPr>
          <p:cNvPr id="2" name="TextBox 1">
            <a:extLst>
              <a:ext uri="{FF2B5EF4-FFF2-40B4-BE49-F238E27FC236}">
                <a16:creationId xmlns:a16="http://schemas.microsoft.com/office/drawing/2014/main" id="{BDE54FBB-0B01-1AE5-23B8-F64D4711B9E8}"/>
              </a:ext>
            </a:extLst>
          </p:cNvPr>
          <p:cNvSpPr txBox="1"/>
          <p:nvPr/>
        </p:nvSpPr>
        <p:spPr>
          <a:xfrm>
            <a:off x="1" y="938225"/>
            <a:ext cx="5703376" cy="3400931"/>
          </a:xfrm>
          <a:prstGeom prst="rect">
            <a:avLst/>
          </a:prstGeom>
          <a:noFill/>
        </p:spPr>
        <p:txBody>
          <a:bodyPr wrap="square" rtlCol="0">
            <a:spAutoFit/>
          </a:bodyPr>
          <a:lstStyle/>
          <a:p>
            <a:endParaRPr lang="en-US" sz="1200" dirty="0"/>
          </a:p>
          <a:p>
            <a:r>
              <a:rPr lang="en-US" sz="1200" b="1" dirty="0"/>
              <a:t>Diagram information</a:t>
            </a:r>
          </a:p>
          <a:p>
            <a:r>
              <a:rPr lang="en-US" sz="1200" dirty="0"/>
              <a:t>This flowchart outlines the steps involved in data augmentation, detailing the sequence of actions from initial data input to augmented data output. Key steps include pre-processing, augmentation techniques, and validation.</a:t>
            </a:r>
          </a:p>
          <a:p>
            <a:endParaRPr lang="en-US" sz="1100" b="1" dirty="0"/>
          </a:p>
          <a:p>
            <a:r>
              <a:rPr lang="en-US" sz="1200" b="1" dirty="0"/>
              <a:t>Data Augmentation Procedure</a:t>
            </a:r>
          </a:p>
          <a:p>
            <a:r>
              <a:rPr lang="en-US" sz="1200" dirty="0"/>
              <a:t>1. Begin with the initial data input. </a:t>
            </a:r>
          </a:p>
          <a:p>
            <a:r>
              <a:rPr lang="en-US" sz="1200" dirty="0"/>
              <a:t>2. Perform initial data pre-processing. </a:t>
            </a:r>
          </a:p>
          <a:p>
            <a:r>
              <a:rPr lang="en-US" sz="1200" dirty="0"/>
              <a:t>	2.1. Clean the data. </a:t>
            </a:r>
          </a:p>
          <a:p>
            <a:r>
              <a:rPr lang="en-US" sz="1200" dirty="0"/>
              <a:t>	2.2. Normalize the data format. </a:t>
            </a:r>
          </a:p>
          <a:p>
            <a:r>
              <a:rPr lang="en-US" sz="1200" dirty="0"/>
              <a:t>3. Apply the selected data augmentation techniques. </a:t>
            </a:r>
          </a:p>
          <a:p>
            <a:r>
              <a:rPr lang="en-US" sz="1200" dirty="0"/>
              <a:t>	3.1. Choose appropriate augmentation methods. </a:t>
            </a:r>
          </a:p>
          <a:p>
            <a:r>
              <a:rPr lang="en-US" sz="1200" dirty="0"/>
              <a:t>	3.2. Implement augmentation algorithms. </a:t>
            </a:r>
          </a:p>
          <a:p>
            <a:r>
              <a:rPr lang="en-US" sz="1200" dirty="0"/>
              <a:t>4. Validate the augmented data. </a:t>
            </a:r>
          </a:p>
          <a:p>
            <a:r>
              <a:rPr lang="en-US" sz="1200" dirty="0"/>
              <a:t>	4.1. Ensure data integrity. </a:t>
            </a:r>
          </a:p>
          <a:p>
            <a:r>
              <a:rPr lang="en-US" sz="1200" dirty="0"/>
              <a:t>	4.2. Verify data utility for intended purpose.</a:t>
            </a:r>
          </a:p>
          <a:p>
            <a:r>
              <a:rPr lang="en-US" sz="1200" dirty="0"/>
              <a:t>5. Output the augmented data for further use.</a:t>
            </a:r>
          </a:p>
        </p:txBody>
      </p:sp>
      <p:pic>
        <p:nvPicPr>
          <p:cNvPr id="5" name="Picture 4" descr="A diagram of a brain&#10;&#10;Description automatically generated">
            <a:extLst>
              <a:ext uri="{FF2B5EF4-FFF2-40B4-BE49-F238E27FC236}">
                <a16:creationId xmlns:a16="http://schemas.microsoft.com/office/drawing/2014/main" id="{C3FC8767-0E85-7F92-2428-298F19A055C0}"/>
              </a:ext>
            </a:extLst>
          </p:cNvPr>
          <p:cNvPicPr>
            <a:picLocks noChangeAspect="1"/>
          </p:cNvPicPr>
          <p:nvPr/>
        </p:nvPicPr>
        <p:blipFill>
          <a:blip r:embed="rId3"/>
          <a:stretch>
            <a:fillRect/>
          </a:stretch>
        </p:blipFill>
        <p:spPr>
          <a:xfrm>
            <a:off x="4680488" y="1271222"/>
            <a:ext cx="4102897" cy="2512671"/>
          </a:xfrm>
          <a:prstGeom prst="rect">
            <a:avLst/>
          </a:prstGeom>
        </p:spPr>
      </p:pic>
      <p:sp>
        <p:nvSpPr>
          <p:cNvPr id="6" name="TextBox 5">
            <a:extLst>
              <a:ext uri="{FF2B5EF4-FFF2-40B4-BE49-F238E27FC236}">
                <a16:creationId xmlns:a16="http://schemas.microsoft.com/office/drawing/2014/main" id="{CA1883DD-7B24-FE35-2021-71ACDDC8EAEE}"/>
              </a:ext>
            </a:extLst>
          </p:cNvPr>
          <p:cNvSpPr txBox="1"/>
          <p:nvPr/>
        </p:nvSpPr>
        <p:spPr>
          <a:xfrm>
            <a:off x="5049078" y="3759088"/>
            <a:ext cx="4184374" cy="276999"/>
          </a:xfrm>
          <a:prstGeom prst="rect">
            <a:avLst/>
          </a:prstGeom>
          <a:noFill/>
        </p:spPr>
        <p:txBody>
          <a:bodyPr wrap="square" rtlCol="0">
            <a:spAutoFit/>
          </a:bodyPr>
          <a:lstStyle/>
          <a:p>
            <a:r>
              <a:rPr lang="en-US" sz="1200" dirty="0"/>
              <a:t>Fig3: Representation of Data Augmentation Process</a:t>
            </a:r>
          </a:p>
        </p:txBody>
      </p:sp>
    </p:spTree>
    <p:extLst>
      <p:ext uri="{BB962C8B-B14F-4D97-AF65-F5344CB8AC3E}">
        <p14:creationId xmlns:p14="http://schemas.microsoft.com/office/powerpoint/2010/main" val="27310501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707CB4-5A39-3A4D-AC2B-B3EFC47DE64E}"/>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C839B0C7-CFF1-2321-8035-67E152150461}"/>
              </a:ext>
            </a:extLst>
          </p:cNvPr>
          <p:cNvSpPr txBox="1"/>
          <p:nvPr/>
        </p:nvSpPr>
        <p:spPr>
          <a:xfrm>
            <a:off x="147234" y="209227"/>
            <a:ext cx="6059837" cy="584775"/>
          </a:xfrm>
          <a:prstGeom prst="rect">
            <a:avLst/>
          </a:prstGeom>
          <a:noFill/>
        </p:spPr>
        <p:txBody>
          <a:bodyPr wrap="square" rtlCol="0">
            <a:spAutoFit/>
          </a:bodyPr>
          <a:lstStyle/>
          <a:p>
            <a:pPr algn="l"/>
            <a:r>
              <a:rPr lang="en-US" sz="3200" dirty="0" err="1">
                <a:solidFill>
                  <a:schemeClr val="bg1"/>
                </a:solidFill>
                <a:effectLst/>
              </a:rPr>
              <a:t>Ducknet</a:t>
            </a:r>
            <a:r>
              <a:rPr lang="en-US" sz="3200" dirty="0">
                <a:solidFill>
                  <a:schemeClr val="bg1"/>
                </a:solidFill>
                <a:effectLst/>
              </a:rPr>
              <a:t> Architecture</a:t>
            </a:r>
            <a:endParaRPr lang="en-US" sz="3200" dirty="0">
              <a:solidFill>
                <a:schemeClr val="bg1"/>
              </a:solidFill>
              <a:effectLst/>
              <a:latin typeface="Helvetica" pitchFamily="2" charset="0"/>
            </a:endParaRPr>
          </a:p>
        </p:txBody>
      </p:sp>
      <p:sp>
        <p:nvSpPr>
          <p:cNvPr id="11" name="Rectangle 10">
            <a:extLst>
              <a:ext uri="{FF2B5EF4-FFF2-40B4-BE49-F238E27FC236}">
                <a16:creationId xmlns:a16="http://schemas.microsoft.com/office/drawing/2014/main" id="{C6FDD423-45A0-3500-F8EF-41A0F09D28C0}"/>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D65C4585-43B2-AE59-BF50-58FC5BF00DC0}"/>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865D24F9-8F02-8016-C683-F91DE7F04BD1}"/>
              </a:ext>
            </a:extLst>
          </p:cNvPr>
          <p:cNvSpPr txBox="1"/>
          <p:nvPr/>
        </p:nvSpPr>
        <p:spPr>
          <a:xfrm>
            <a:off x="4297187" y="4714974"/>
            <a:ext cx="383301"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-6-</a:t>
            </a:r>
          </a:p>
        </p:txBody>
      </p:sp>
      <p:sp>
        <p:nvSpPr>
          <p:cNvPr id="16" name="TextBox 15">
            <a:extLst>
              <a:ext uri="{FF2B5EF4-FFF2-40B4-BE49-F238E27FC236}">
                <a16:creationId xmlns:a16="http://schemas.microsoft.com/office/drawing/2014/main" id="{D85C4F30-A9E5-53F1-AA69-904EA8EB8CEF}"/>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pic>
        <p:nvPicPr>
          <p:cNvPr id="54" name="Picture 53" descr="A diagram of a flowchart&#10;&#10;Description automatically generated">
            <a:extLst>
              <a:ext uri="{FF2B5EF4-FFF2-40B4-BE49-F238E27FC236}">
                <a16:creationId xmlns:a16="http://schemas.microsoft.com/office/drawing/2014/main" id="{8F29C017-7A30-A8F7-D233-AA9A6AFCD745}"/>
              </a:ext>
            </a:extLst>
          </p:cNvPr>
          <p:cNvPicPr>
            <a:picLocks noChangeAspect="1"/>
          </p:cNvPicPr>
          <p:nvPr/>
        </p:nvPicPr>
        <p:blipFill>
          <a:blip r:embed="rId3"/>
          <a:stretch>
            <a:fillRect/>
          </a:stretch>
        </p:blipFill>
        <p:spPr>
          <a:xfrm>
            <a:off x="2549387" y="1134943"/>
            <a:ext cx="3917867" cy="2603524"/>
          </a:xfrm>
          <a:prstGeom prst="rect">
            <a:avLst/>
          </a:prstGeom>
        </p:spPr>
      </p:pic>
      <p:sp>
        <p:nvSpPr>
          <p:cNvPr id="56" name="TextBox 55">
            <a:extLst>
              <a:ext uri="{FF2B5EF4-FFF2-40B4-BE49-F238E27FC236}">
                <a16:creationId xmlns:a16="http://schemas.microsoft.com/office/drawing/2014/main" id="{58E91F62-2CC8-3A70-D6D7-4ED9924F5AB3}"/>
              </a:ext>
            </a:extLst>
          </p:cNvPr>
          <p:cNvSpPr txBox="1"/>
          <p:nvPr/>
        </p:nvSpPr>
        <p:spPr>
          <a:xfrm>
            <a:off x="2538126" y="1767223"/>
            <a:ext cx="707180" cy="169277"/>
          </a:xfrm>
          <a:prstGeom prst="rect">
            <a:avLst/>
          </a:prstGeom>
          <a:noFill/>
        </p:spPr>
        <p:txBody>
          <a:bodyPr wrap="square" rtlCol="0">
            <a:spAutoFit/>
          </a:bodyPr>
          <a:lstStyle/>
          <a:p>
            <a:r>
              <a:rPr lang="en-US" sz="500" dirty="0">
                <a:solidFill>
                  <a:schemeClr val="bg1"/>
                </a:solidFill>
              </a:rPr>
              <a:t>Dense Block 2</a:t>
            </a:r>
          </a:p>
        </p:txBody>
      </p:sp>
      <p:sp>
        <p:nvSpPr>
          <p:cNvPr id="57" name="TextBox 56">
            <a:extLst>
              <a:ext uri="{FF2B5EF4-FFF2-40B4-BE49-F238E27FC236}">
                <a16:creationId xmlns:a16="http://schemas.microsoft.com/office/drawing/2014/main" id="{263C0565-343A-D461-5111-80EFD40D32E2}"/>
              </a:ext>
            </a:extLst>
          </p:cNvPr>
          <p:cNvSpPr txBox="1"/>
          <p:nvPr/>
        </p:nvSpPr>
        <p:spPr>
          <a:xfrm>
            <a:off x="2529651" y="2310646"/>
            <a:ext cx="762846" cy="169277"/>
          </a:xfrm>
          <a:prstGeom prst="rect">
            <a:avLst/>
          </a:prstGeom>
          <a:noFill/>
        </p:spPr>
        <p:txBody>
          <a:bodyPr wrap="square" rtlCol="0">
            <a:spAutoFit/>
          </a:bodyPr>
          <a:lstStyle/>
          <a:p>
            <a:r>
              <a:rPr lang="en-US" sz="500" dirty="0">
                <a:solidFill>
                  <a:schemeClr val="bg1"/>
                </a:solidFill>
              </a:rPr>
              <a:t>Dense Block 3</a:t>
            </a:r>
          </a:p>
        </p:txBody>
      </p:sp>
      <p:sp>
        <p:nvSpPr>
          <p:cNvPr id="58" name="TextBox 57">
            <a:extLst>
              <a:ext uri="{FF2B5EF4-FFF2-40B4-BE49-F238E27FC236}">
                <a16:creationId xmlns:a16="http://schemas.microsoft.com/office/drawing/2014/main" id="{B86F8AA4-0EA5-91BF-1588-E1CDD6553952}"/>
              </a:ext>
            </a:extLst>
          </p:cNvPr>
          <p:cNvSpPr txBox="1"/>
          <p:nvPr/>
        </p:nvSpPr>
        <p:spPr>
          <a:xfrm>
            <a:off x="2549387" y="2896699"/>
            <a:ext cx="713759" cy="169277"/>
          </a:xfrm>
          <a:prstGeom prst="rect">
            <a:avLst/>
          </a:prstGeom>
          <a:noFill/>
        </p:spPr>
        <p:txBody>
          <a:bodyPr wrap="square" rtlCol="0">
            <a:spAutoFit/>
          </a:bodyPr>
          <a:lstStyle/>
          <a:p>
            <a:r>
              <a:rPr lang="en-US" sz="500" dirty="0"/>
              <a:t>Dense Block 4</a:t>
            </a:r>
          </a:p>
        </p:txBody>
      </p:sp>
      <p:sp>
        <p:nvSpPr>
          <p:cNvPr id="59" name="TextBox 58">
            <a:extLst>
              <a:ext uri="{FF2B5EF4-FFF2-40B4-BE49-F238E27FC236}">
                <a16:creationId xmlns:a16="http://schemas.microsoft.com/office/drawing/2014/main" id="{CAAE9BED-0082-4BA9-DC8B-1912AC6B56FE}"/>
              </a:ext>
            </a:extLst>
          </p:cNvPr>
          <p:cNvSpPr txBox="1"/>
          <p:nvPr/>
        </p:nvSpPr>
        <p:spPr>
          <a:xfrm>
            <a:off x="2529651" y="3482752"/>
            <a:ext cx="713759" cy="169277"/>
          </a:xfrm>
          <a:prstGeom prst="rect">
            <a:avLst/>
          </a:prstGeom>
          <a:noFill/>
        </p:spPr>
        <p:txBody>
          <a:bodyPr wrap="square" rtlCol="0">
            <a:spAutoFit/>
          </a:bodyPr>
          <a:lstStyle/>
          <a:p>
            <a:r>
              <a:rPr lang="en-US" sz="500" dirty="0"/>
              <a:t>Dense Block 5</a:t>
            </a:r>
          </a:p>
        </p:txBody>
      </p:sp>
      <p:sp>
        <p:nvSpPr>
          <p:cNvPr id="61" name="TextBox 60">
            <a:extLst>
              <a:ext uri="{FF2B5EF4-FFF2-40B4-BE49-F238E27FC236}">
                <a16:creationId xmlns:a16="http://schemas.microsoft.com/office/drawing/2014/main" id="{5E96824D-6884-FB4C-C1CC-12441EDBD51D}"/>
              </a:ext>
            </a:extLst>
          </p:cNvPr>
          <p:cNvSpPr txBox="1"/>
          <p:nvPr/>
        </p:nvSpPr>
        <p:spPr>
          <a:xfrm>
            <a:off x="3102955" y="2905834"/>
            <a:ext cx="713759" cy="169277"/>
          </a:xfrm>
          <a:prstGeom prst="rect">
            <a:avLst/>
          </a:prstGeom>
          <a:noFill/>
        </p:spPr>
        <p:txBody>
          <a:bodyPr wrap="square" rtlCol="0">
            <a:spAutoFit/>
          </a:bodyPr>
          <a:lstStyle/>
          <a:p>
            <a:r>
              <a:rPr lang="en-US" sz="500" dirty="0"/>
              <a:t>Max Pooling</a:t>
            </a:r>
          </a:p>
        </p:txBody>
      </p:sp>
      <p:sp>
        <p:nvSpPr>
          <p:cNvPr id="62" name="TextBox 61">
            <a:extLst>
              <a:ext uri="{FF2B5EF4-FFF2-40B4-BE49-F238E27FC236}">
                <a16:creationId xmlns:a16="http://schemas.microsoft.com/office/drawing/2014/main" id="{25E9279B-D8AE-7FF9-BB43-752AB57E998D}"/>
              </a:ext>
            </a:extLst>
          </p:cNvPr>
          <p:cNvSpPr txBox="1"/>
          <p:nvPr/>
        </p:nvSpPr>
        <p:spPr>
          <a:xfrm>
            <a:off x="3152407" y="1775261"/>
            <a:ext cx="488747" cy="246221"/>
          </a:xfrm>
          <a:prstGeom prst="rect">
            <a:avLst/>
          </a:prstGeom>
          <a:noFill/>
        </p:spPr>
        <p:txBody>
          <a:bodyPr wrap="square" rtlCol="0">
            <a:spAutoFit/>
          </a:bodyPr>
          <a:lstStyle/>
          <a:p>
            <a:r>
              <a:rPr lang="en-US" sz="500" dirty="0">
                <a:solidFill>
                  <a:schemeClr val="bg1"/>
                </a:solidFill>
              </a:rPr>
              <a:t>Max Pooling</a:t>
            </a:r>
          </a:p>
        </p:txBody>
      </p:sp>
      <p:sp>
        <p:nvSpPr>
          <p:cNvPr id="63" name="TextBox 62">
            <a:extLst>
              <a:ext uri="{FF2B5EF4-FFF2-40B4-BE49-F238E27FC236}">
                <a16:creationId xmlns:a16="http://schemas.microsoft.com/office/drawing/2014/main" id="{4676140F-A6FE-6074-B632-C987947E1811}"/>
              </a:ext>
            </a:extLst>
          </p:cNvPr>
          <p:cNvSpPr txBox="1"/>
          <p:nvPr/>
        </p:nvSpPr>
        <p:spPr>
          <a:xfrm>
            <a:off x="3138838" y="2279767"/>
            <a:ext cx="488747" cy="246221"/>
          </a:xfrm>
          <a:prstGeom prst="rect">
            <a:avLst/>
          </a:prstGeom>
          <a:noFill/>
        </p:spPr>
        <p:txBody>
          <a:bodyPr wrap="square" rtlCol="0">
            <a:spAutoFit/>
          </a:bodyPr>
          <a:lstStyle/>
          <a:p>
            <a:r>
              <a:rPr lang="en-US" sz="500" dirty="0">
                <a:solidFill>
                  <a:schemeClr val="bg1"/>
                </a:solidFill>
              </a:rPr>
              <a:t>Max Pooling</a:t>
            </a:r>
          </a:p>
        </p:txBody>
      </p:sp>
      <p:sp>
        <p:nvSpPr>
          <p:cNvPr id="3072" name="TextBox 3071">
            <a:extLst>
              <a:ext uri="{FF2B5EF4-FFF2-40B4-BE49-F238E27FC236}">
                <a16:creationId xmlns:a16="http://schemas.microsoft.com/office/drawing/2014/main" id="{3D35DBB1-A669-F389-4094-B4D11FDDEFD3}"/>
              </a:ext>
            </a:extLst>
          </p:cNvPr>
          <p:cNvSpPr txBox="1"/>
          <p:nvPr/>
        </p:nvSpPr>
        <p:spPr>
          <a:xfrm>
            <a:off x="3177152" y="3450029"/>
            <a:ext cx="713759" cy="169277"/>
          </a:xfrm>
          <a:prstGeom prst="rect">
            <a:avLst/>
          </a:prstGeom>
          <a:noFill/>
        </p:spPr>
        <p:txBody>
          <a:bodyPr wrap="square" rtlCol="0">
            <a:spAutoFit/>
          </a:bodyPr>
          <a:lstStyle/>
          <a:p>
            <a:r>
              <a:rPr lang="en-US" sz="500" dirty="0"/>
              <a:t>Max Pooling</a:t>
            </a:r>
          </a:p>
        </p:txBody>
      </p:sp>
      <p:sp>
        <p:nvSpPr>
          <p:cNvPr id="3073" name="Right Arrow 3072">
            <a:extLst>
              <a:ext uri="{FF2B5EF4-FFF2-40B4-BE49-F238E27FC236}">
                <a16:creationId xmlns:a16="http://schemas.microsoft.com/office/drawing/2014/main" id="{30B8CCBE-6935-8843-F03F-E47DD0AD64FD}"/>
              </a:ext>
            </a:extLst>
          </p:cNvPr>
          <p:cNvSpPr/>
          <p:nvPr/>
        </p:nvSpPr>
        <p:spPr>
          <a:xfrm>
            <a:off x="6358711" y="3223447"/>
            <a:ext cx="108543" cy="45719"/>
          </a:xfrm>
          <a:prstGeom prst="rightArrow">
            <a:avLst/>
          </a:prstGeom>
          <a:solidFill>
            <a:srgbClr val="CC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75" name="Right Arrow 3074">
            <a:extLst>
              <a:ext uri="{FF2B5EF4-FFF2-40B4-BE49-F238E27FC236}">
                <a16:creationId xmlns:a16="http://schemas.microsoft.com/office/drawing/2014/main" id="{C99E7B4A-FBA9-2491-CA48-C105D5AC63CE}"/>
              </a:ext>
            </a:extLst>
          </p:cNvPr>
          <p:cNvSpPr/>
          <p:nvPr/>
        </p:nvSpPr>
        <p:spPr>
          <a:xfrm rot="5400000">
            <a:off x="6358710" y="3368925"/>
            <a:ext cx="108543" cy="45719"/>
          </a:xfrm>
          <a:prstGeom prst="rightArrow">
            <a:avLst/>
          </a:prstGeom>
          <a:solidFill>
            <a:srgbClr val="3634C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77" name="Right Arrow 3076">
            <a:extLst>
              <a:ext uri="{FF2B5EF4-FFF2-40B4-BE49-F238E27FC236}">
                <a16:creationId xmlns:a16="http://schemas.microsoft.com/office/drawing/2014/main" id="{64ABEDE8-8D12-F62E-04C1-65FED4FAE2B0}"/>
              </a:ext>
            </a:extLst>
          </p:cNvPr>
          <p:cNvSpPr/>
          <p:nvPr/>
        </p:nvSpPr>
        <p:spPr>
          <a:xfrm>
            <a:off x="6358711" y="3530146"/>
            <a:ext cx="108543" cy="45719"/>
          </a:xfrm>
          <a:prstGeom prst="rightArrow">
            <a:avLst/>
          </a:prstGeom>
          <a:solidFill>
            <a:srgbClr val="F0A32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79" name="Right Arrow 3078">
            <a:extLst>
              <a:ext uri="{FF2B5EF4-FFF2-40B4-BE49-F238E27FC236}">
                <a16:creationId xmlns:a16="http://schemas.microsoft.com/office/drawing/2014/main" id="{B6FEE9BF-4027-9026-C4D6-39BEA31B8DAF}"/>
              </a:ext>
            </a:extLst>
          </p:cNvPr>
          <p:cNvSpPr/>
          <p:nvPr/>
        </p:nvSpPr>
        <p:spPr>
          <a:xfrm>
            <a:off x="6358710" y="3659955"/>
            <a:ext cx="119806" cy="47081"/>
          </a:xfrm>
          <a:prstGeom prst="rightArrow">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81" name="TextBox 3080">
            <a:extLst>
              <a:ext uri="{FF2B5EF4-FFF2-40B4-BE49-F238E27FC236}">
                <a16:creationId xmlns:a16="http://schemas.microsoft.com/office/drawing/2014/main" id="{258989E1-EEC2-9947-1AD3-056B17382DED}"/>
              </a:ext>
            </a:extLst>
          </p:cNvPr>
          <p:cNvSpPr txBox="1"/>
          <p:nvPr/>
        </p:nvSpPr>
        <p:spPr>
          <a:xfrm>
            <a:off x="3660890" y="1790305"/>
            <a:ext cx="488747" cy="123111"/>
          </a:xfrm>
          <a:prstGeom prst="rect">
            <a:avLst/>
          </a:prstGeom>
          <a:noFill/>
        </p:spPr>
        <p:txBody>
          <a:bodyPr wrap="square" rtlCol="0">
            <a:spAutoFit/>
          </a:bodyPr>
          <a:lstStyle/>
          <a:p>
            <a:r>
              <a:rPr lang="en-US" sz="200" dirty="0">
                <a:solidFill>
                  <a:schemeClr val="bg1"/>
                </a:solidFill>
              </a:rPr>
              <a:t>64 filters</a:t>
            </a:r>
          </a:p>
        </p:txBody>
      </p:sp>
      <p:sp>
        <p:nvSpPr>
          <p:cNvPr id="3082" name="TextBox 3081">
            <a:extLst>
              <a:ext uri="{FF2B5EF4-FFF2-40B4-BE49-F238E27FC236}">
                <a16:creationId xmlns:a16="http://schemas.microsoft.com/office/drawing/2014/main" id="{86E10FA0-4A0E-A97A-F613-2CAA6A3E4BBA}"/>
              </a:ext>
            </a:extLst>
          </p:cNvPr>
          <p:cNvSpPr txBox="1"/>
          <p:nvPr/>
        </p:nvSpPr>
        <p:spPr>
          <a:xfrm>
            <a:off x="3660890" y="2333728"/>
            <a:ext cx="488747" cy="153888"/>
          </a:xfrm>
          <a:prstGeom prst="rect">
            <a:avLst/>
          </a:prstGeom>
          <a:noFill/>
        </p:spPr>
        <p:txBody>
          <a:bodyPr wrap="square" rtlCol="0">
            <a:spAutoFit/>
          </a:bodyPr>
          <a:lstStyle/>
          <a:p>
            <a:r>
              <a:rPr lang="en-US" sz="400" dirty="0">
                <a:solidFill>
                  <a:schemeClr val="bg1"/>
                </a:solidFill>
              </a:rPr>
              <a:t>128 Filters</a:t>
            </a:r>
          </a:p>
        </p:txBody>
      </p:sp>
      <p:sp>
        <p:nvSpPr>
          <p:cNvPr id="3083" name="TextBox 3082">
            <a:extLst>
              <a:ext uri="{FF2B5EF4-FFF2-40B4-BE49-F238E27FC236}">
                <a16:creationId xmlns:a16="http://schemas.microsoft.com/office/drawing/2014/main" id="{7EA9DC07-6B34-5086-B45B-C54A0C2C7632}"/>
              </a:ext>
            </a:extLst>
          </p:cNvPr>
          <p:cNvSpPr txBox="1"/>
          <p:nvPr/>
        </p:nvSpPr>
        <p:spPr>
          <a:xfrm>
            <a:off x="3808440" y="2891878"/>
            <a:ext cx="488747" cy="153888"/>
          </a:xfrm>
          <a:prstGeom prst="rect">
            <a:avLst/>
          </a:prstGeom>
          <a:noFill/>
        </p:spPr>
        <p:txBody>
          <a:bodyPr wrap="square" rtlCol="0">
            <a:spAutoFit/>
          </a:bodyPr>
          <a:lstStyle/>
          <a:p>
            <a:r>
              <a:rPr lang="en-US" sz="400" dirty="0"/>
              <a:t>256 Filters</a:t>
            </a:r>
          </a:p>
        </p:txBody>
      </p:sp>
      <p:sp>
        <p:nvSpPr>
          <p:cNvPr id="3084" name="TextBox 3083">
            <a:extLst>
              <a:ext uri="{FF2B5EF4-FFF2-40B4-BE49-F238E27FC236}">
                <a16:creationId xmlns:a16="http://schemas.microsoft.com/office/drawing/2014/main" id="{E97B09CE-1024-31C6-8A3C-38BB6D7D728F}"/>
              </a:ext>
            </a:extLst>
          </p:cNvPr>
          <p:cNvSpPr txBox="1"/>
          <p:nvPr/>
        </p:nvSpPr>
        <p:spPr>
          <a:xfrm>
            <a:off x="3988562" y="3462562"/>
            <a:ext cx="488747" cy="153888"/>
          </a:xfrm>
          <a:prstGeom prst="rect">
            <a:avLst/>
          </a:prstGeom>
          <a:noFill/>
        </p:spPr>
        <p:txBody>
          <a:bodyPr wrap="square" rtlCol="0">
            <a:spAutoFit/>
          </a:bodyPr>
          <a:lstStyle/>
          <a:p>
            <a:r>
              <a:rPr lang="en-US" sz="400" dirty="0"/>
              <a:t>512 Filters</a:t>
            </a:r>
          </a:p>
        </p:txBody>
      </p:sp>
      <p:sp>
        <p:nvSpPr>
          <p:cNvPr id="3085" name="TextBox 3084">
            <a:extLst>
              <a:ext uri="{FF2B5EF4-FFF2-40B4-BE49-F238E27FC236}">
                <a16:creationId xmlns:a16="http://schemas.microsoft.com/office/drawing/2014/main" id="{4E6E252A-3953-E2AE-98FC-D1D119C90015}"/>
              </a:ext>
            </a:extLst>
          </p:cNvPr>
          <p:cNvSpPr txBox="1"/>
          <p:nvPr/>
        </p:nvSpPr>
        <p:spPr>
          <a:xfrm>
            <a:off x="5150051" y="3429894"/>
            <a:ext cx="535916" cy="246221"/>
          </a:xfrm>
          <a:prstGeom prst="rect">
            <a:avLst/>
          </a:prstGeom>
          <a:noFill/>
        </p:spPr>
        <p:txBody>
          <a:bodyPr wrap="square" rtlCol="0">
            <a:spAutoFit/>
          </a:bodyPr>
          <a:lstStyle/>
          <a:p>
            <a:r>
              <a:rPr lang="en-US" sz="500" dirty="0"/>
              <a:t>Dense Block 6</a:t>
            </a:r>
          </a:p>
        </p:txBody>
      </p:sp>
      <p:sp>
        <p:nvSpPr>
          <p:cNvPr id="3086" name="TextBox 3085">
            <a:extLst>
              <a:ext uri="{FF2B5EF4-FFF2-40B4-BE49-F238E27FC236}">
                <a16:creationId xmlns:a16="http://schemas.microsoft.com/office/drawing/2014/main" id="{0BCC0077-E4AB-614B-F035-DCA55EEC3CAE}"/>
              </a:ext>
            </a:extLst>
          </p:cNvPr>
          <p:cNvSpPr txBox="1"/>
          <p:nvPr/>
        </p:nvSpPr>
        <p:spPr>
          <a:xfrm>
            <a:off x="5150051" y="2887740"/>
            <a:ext cx="535916" cy="246221"/>
          </a:xfrm>
          <a:prstGeom prst="rect">
            <a:avLst/>
          </a:prstGeom>
          <a:noFill/>
        </p:spPr>
        <p:txBody>
          <a:bodyPr wrap="square" rtlCol="0">
            <a:spAutoFit/>
          </a:bodyPr>
          <a:lstStyle/>
          <a:p>
            <a:r>
              <a:rPr lang="en-US" sz="500" dirty="0"/>
              <a:t>Dense Block 7</a:t>
            </a:r>
          </a:p>
        </p:txBody>
      </p:sp>
      <p:sp>
        <p:nvSpPr>
          <p:cNvPr id="3087" name="TextBox 3086">
            <a:extLst>
              <a:ext uri="{FF2B5EF4-FFF2-40B4-BE49-F238E27FC236}">
                <a16:creationId xmlns:a16="http://schemas.microsoft.com/office/drawing/2014/main" id="{5FB2CF0B-AFE2-568C-79F8-97BD55D9DBD1}"/>
              </a:ext>
            </a:extLst>
          </p:cNvPr>
          <p:cNvSpPr txBox="1"/>
          <p:nvPr/>
        </p:nvSpPr>
        <p:spPr>
          <a:xfrm>
            <a:off x="5177461" y="2190484"/>
            <a:ext cx="535916" cy="246221"/>
          </a:xfrm>
          <a:prstGeom prst="rect">
            <a:avLst/>
          </a:prstGeom>
          <a:noFill/>
        </p:spPr>
        <p:txBody>
          <a:bodyPr wrap="square" rtlCol="0">
            <a:spAutoFit/>
          </a:bodyPr>
          <a:lstStyle/>
          <a:p>
            <a:r>
              <a:rPr lang="en-US" sz="500" dirty="0">
                <a:solidFill>
                  <a:schemeClr val="bg1"/>
                </a:solidFill>
              </a:rPr>
              <a:t>Dense Block 8</a:t>
            </a:r>
          </a:p>
        </p:txBody>
      </p:sp>
      <p:sp>
        <p:nvSpPr>
          <p:cNvPr id="3088" name="TextBox 3087">
            <a:extLst>
              <a:ext uri="{FF2B5EF4-FFF2-40B4-BE49-F238E27FC236}">
                <a16:creationId xmlns:a16="http://schemas.microsoft.com/office/drawing/2014/main" id="{10481E96-77FD-8DA4-D0B3-BF2B0026BDAD}"/>
              </a:ext>
            </a:extLst>
          </p:cNvPr>
          <p:cNvSpPr txBox="1"/>
          <p:nvPr/>
        </p:nvSpPr>
        <p:spPr>
          <a:xfrm>
            <a:off x="5177461" y="1739449"/>
            <a:ext cx="535916" cy="246221"/>
          </a:xfrm>
          <a:prstGeom prst="rect">
            <a:avLst/>
          </a:prstGeom>
          <a:noFill/>
        </p:spPr>
        <p:txBody>
          <a:bodyPr wrap="square" rtlCol="0">
            <a:spAutoFit/>
          </a:bodyPr>
          <a:lstStyle/>
          <a:p>
            <a:r>
              <a:rPr lang="en-US" sz="500" dirty="0">
                <a:solidFill>
                  <a:schemeClr val="bg1"/>
                </a:solidFill>
              </a:rPr>
              <a:t>Dense Block 9</a:t>
            </a:r>
          </a:p>
        </p:txBody>
      </p:sp>
      <p:sp>
        <p:nvSpPr>
          <p:cNvPr id="3089" name="TextBox 3088">
            <a:extLst>
              <a:ext uri="{FF2B5EF4-FFF2-40B4-BE49-F238E27FC236}">
                <a16:creationId xmlns:a16="http://schemas.microsoft.com/office/drawing/2014/main" id="{F9CC6E11-2459-5D6A-ACDE-8AADD4DE48B5}"/>
              </a:ext>
            </a:extLst>
          </p:cNvPr>
          <p:cNvSpPr txBox="1"/>
          <p:nvPr/>
        </p:nvSpPr>
        <p:spPr>
          <a:xfrm>
            <a:off x="6435841" y="2997026"/>
            <a:ext cx="1721481" cy="215444"/>
          </a:xfrm>
          <a:prstGeom prst="rect">
            <a:avLst/>
          </a:prstGeom>
          <a:noFill/>
        </p:spPr>
        <p:txBody>
          <a:bodyPr wrap="square" rtlCol="0">
            <a:spAutoFit/>
          </a:bodyPr>
          <a:lstStyle/>
          <a:p>
            <a:r>
              <a:rPr lang="en-US" sz="800" dirty="0"/>
              <a:t>Nearest Up sampling</a:t>
            </a:r>
          </a:p>
        </p:txBody>
      </p:sp>
      <p:sp>
        <p:nvSpPr>
          <p:cNvPr id="3090" name="TextBox 3089">
            <a:extLst>
              <a:ext uri="{FF2B5EF4-FFF2-40B4-BE49-F238E27FC236}">
                <a16:creationId xmlns:a16="http://schemas.microsoft.com/office/drawing/2014/main" id="{54526DD8-4636-2C22-FAFC-2B7861CFF5CA}"/>
              </a:ext>
            </a:extLst>
          </p:cNvPr>
          <p:cNvSpPr txBox="1"/>
          <p:nvPr/>
        </p:nvSpPr>
        <p:spPr>
          <a:xfrm>
            <a:off x="6451548" y="3140475"/>
            <a:ext cx="1721481" cy="215444"/>
          </a:xfrm>
          <a:prstGeom prst="rect">
            <a:avLst/>
          </a:prstGeom>
          <a:noFill/>
        </p:spPr>
        <p:txBody>
          <a:bodyPr wrap="square" rtlCol="0">
            <a:spAutoFit/>
          </a:bodyPr>
          <a:lstStyle/>
          <a:p>
            <a:r>
              <a:rPr lang="en-US" sz="800" dirty="0"/>
              <a:t>Duck</a:t>
            </a:r>
          </a:p>
        </p:txBody>
      </p:sp>
      <p:sp>
        <p:nvSpPr>
          <p:cNvPr id="3091" name="TextBox 3090">
            <a:extLst>
              <a:ext uri="{FF2B5EF4-FFF2-40B4-BE49-F238E27FC236}">
                <a16:creationId xmlns:a16="http://schemas.microsoft.com/office/drawing/2014/main" id="{245FC004-32C2-D9BB-AA1C-A8147686B28B}"/>
              </a:ext>
            </a:extLst>
          </p:cNvPr>
          <p:cNvSpPr txBox="1"/>
          <p:nvPr/>
        </p:nvSpPr>
        <p:spPr>
          <a:xfrm>
            <a:off x="6451547" y="3272716"/>
            <a:ext cx="2800997" cy="215444"/>
          </a:xfrm>
          <a:prstGeom prst="rect">
            <a:avLst/>
          </a:prstGeom>
          <a:noFill/>
        </p:spPr>
        <p:txBody>
          <a:bodyPr wrap="square" rtlCol="0">
            <a:spAutoFit/>
          </a:bodyPr>
          <a:lstStyle/>
          <a:p>
            <a:r>
              <a:rPr lang="en-US" sz="800" dirty="0"/>
              <a:t>Convolution Block with Kernel Size and Strides of 2</a:t>
            </a:r>
          </a:p>
        </p:txBody>
      </p:sp>
      <p:sp>
        <p:nvSpPr>
          <p:cNvPr id="3093" name="TextBox 3092">
            <a:extLst>
              <a:ext uri="{FF2B5EF4-FFF2-40B4-BE49-F238E27FC236}">
                <a16:creationId xmlns:a16="http://schemas.microsoft.com/office/drawing/2014/main" id="{51CB7071-78E9-B216-E1C1-F7624471B6A0}"/>
              </a:ext>
            </a:extLst>
          </p:cNvPr>
          <p:cNvSpPr txBox="1"/>
          <p:nvPr/>
        </p:nvSpPr>
        <p:spPr>
          <a:xfrm>
            <a:off x="6435841" y="3443858"/>
            <a:ext cx="2914239" cy="184666"/>
          </a:xfrm>
          <a:prstGeom prst="rect">
            <a:avLst/>
          </a:prstGeom>
          <a:noFill/>
        </p:spPr>
        <p:txBody>
          <a:bodyPr wrap="square" rtlCol="0">
            <a:spAutoFit/>
          </a:bodyPr>
          <a:lstStyle/>
          <a:p>
            <a:r>
              <a:rPr lang="en-US" sz="600" dirty="0"/>
              <a:t>Convolution block with kernel size of 1 followed by Sigmoid Activation Function</a:t>
            </a:r>
          </a:p>
        </p:txBody>
      </p:sp>
      <p:sp>
        <p:nvSpPr>
          <p:cNvPr id="3094" name="TextBox 3093">
            <a:extLst>
              <a:ext uri="{FF2B5EF4-FFF2-40B4-BE49-F238E27FC236}">
                <a16:creationId xmlns:a16="http://schemas.microsoft.com/office/drawing/2014/main" id="{F154FFA5-F256-E2A5-FE82-5587CE8D4020}"/>
              </a:ext>
            </a:extLst>
          </p:cNvPr>
          <p:cNvSpPr txBox="1"/>
          <p:nvPr/>
        </p:nvSpPr>
        <p:spPr>
          <a:xfrm>
            <a:off x="6422418" y="3602792"/>
            <a:ext cx="2914239" cy="184666"/>
          </a:xfrm>
          <a:prstGeom prst="rect">
            <a:avLst/>
          </a:prstGeom>
          <a:noFill/>
        </p:spPr>
        <p:txBody>
          <a:bodyPr wrap="square" rtlCol="0">
            <a:spAutoFit/>
          </a:bodyPr>
          <a:lstStyle/>
          <a:p>
            <a:r>
              <a:rPr lang="en-US" sz="600" dirty="0"/>
              <a:t>Addition</a:t>
            </a:r>
          </a:p>
        </p:txBody>
      </p:sp>
      <p:sp>
        <p:nvSpPr>
          <p:cNvPr id="3096" name="TextBox 3095">
            <a:extLst>
              <a:ext uri="{FF2B5EF4-FFF2-40B4-BE49-F238E27FC236}">
                <a16:creationId xmlns:a16="http://schemas.microsoft.com/office/drawing/2014/main" id="{D4A492DB-0FE5-AAC3-E3D3-4FFEFA062D38}"/>
              </a:ext>
            </a:extLst>
          </p:cNvPr>
          <p:cNvSpPr txBox="1"/>
          <p:nvPr/>
        </p:nvSpPr>
        <p:spPr>
          <a:xfrm>
            <a:off x="5675806" y="3467363"/>
            <a:ext cx="566054" cy="153888"/>
          </a:xfrm>
          <a:prstGeom prst="rect">
            <a:avLst/>
          </a:prstGeom>
          <a:noFill/>
        </p:spPr>
        <p:txBody>
          <a:bodyPr wrap="square" rtlCol="0">
            <a:spAutoFit/>
          </a:bodyPr>
          <a:lstStyle/>
          <a:p>
            <a:r>
              <a:rPr lang="en-US" sz="400" dirty="0"/>
              <a:t>Conv2D</a:t>
            </a:r>
          </a:p>
        </p:txBody>
      </p:sp>
      <p:sp>
        <p:nvSpPr>
          <p:cNvPr id="3097" name="TextBox 3096">
            <a:extLst>
              <a:ext uri="{FF2B5EF4-FFF2-40B4-BE49-F238E27FC236}">
                <a16:creationId xmlns:a16="http://schemas.microsoft.com/office/drawing/2014/main" id="{23AE51CD-3D89-C837-4A98-A7C9890279D4}"/>
              </a:ext>
            </a:extLst>
          </p:cNvPr>
          <p:cNvSpPr txBox="1"/>
          <p:nvPr/>
        </p:nvSpPr>
        <p:spPr>
          <a:xfrm>
            <a:off x="5703619" y="2891241"/>
            <a:ext cx="566054" cy="153888"/>
          </a:xfrm>
          <a:prstGeom prst="rect">
            <a:avLst/>
          </a:prstGeom>
          <a:noFill/>
        </p:spPr>
        <p:txBody>
          <a:bodyPr wrap="square" rtlCol="0">
            <a:spAutoFit/>
          </a:bodyPr>
          <a:lstStyle/>
          <a:p>
            <a:r>
              <a:rPr lang="en-US" sz="400" dirty="0"/>
              <a:t>Conv2D</a:t>
            </a:r>
          </a:p>
        </p:txBody>
      </p:sp>
      <p:sp>
        <p:nvSpPr>
          <p:cNvPr id="3098" name="TextBox 3097">
            <a:extLst>
              <a:ext uri="{FF2B5EF4-FFF2-40B4-BE49-F238E27FC236}">
                <a16:creationId xmlns:a16="http://schemas.microsoft.com/office/drawing/2014/main" id="{96C20B58-A21E-4126-AC5A-E0180980CCF6}"/>
              </a:ext>
            </a:extLst>
          </p:cNvPr>
          <p:cNvSpPr txBox="1"/>
          <p:nvPr/>
        </p:nvSpPr>
        <p:spPr>
          <a:xfrm>
            <a:off x="5625639" y="2256784"/>
            <a:ext cx="566054" cy="153888"/>
          </a:xfrm>
          <a:prstGeom prst="rect">
            <a:avLst/>
          </a:prstGeom>
          <a:noFill/>
        </p:spPr>
        <p:txBody>
          <a:bodyPr wrap="square" rtlCol="0">
            <a:spAutoFit/>
          </a:bodyPr>
          <a:lstStyle/>
          <a:p>
            <a:r>
              <a:rPr lang="en-US" sz="400" dirty="0">
                <a:solidFill>
                  <a:schemeClr val="bg1"/>
                </a:solidFill>
              </a:rPr>
              <a:t>Conv2D</a:t>
            </a:r>
          </a:p>
        </p:txBody>
      </p:sp>
      <p:sp>
        <p:nvSpPr>
          <p:cNvPr id="3099" name="TextBox 3098">
            <a:extLst>
              <a:ext uri="{FF2B5EF4-FFF2-40B4-BE49-F238E27FC236}">
                <a16:creationId xmlns:a16="http://schemas.microsoft.com/office/drawing/2014/main" id="{246D25AC-5429-556E-A14C-D36C3BEE5F85}"/>
              </a:ext>
            </a:extLst>
          </p:cNvPr>
          <p:cNvSpPr txBox="1"/>
          <p:nvPr/>
        </p:nvSpPr>
        <p:spPr>
          <a:xfrm>
            <a:off x="5641017" y="1767855"/>
            <a:ext cx="566054" cy="153888"/>
          </a:xfrm>
          <a:prstGeom prst="rect">
            <a:avLst/>
          </a:prstGeom>
          <a:noFill/>
        </p:spPr>
        <p:txBody>
          <a:bodyPr wrap="square" rtlCol="0">
            <a:spAutoFit/>
          </a:bodyPr>
          <a:lstStyle/>
          <a:p>
            <a:r>
              <a:rPr lang="en-US" sz="400" dirty="0">
                <a:solidFill>
                  <a:schemeClr val="bg1"/>
                </a:solidFill>
              </a:rPr>
              <a:t>Conv2D</a:t>
            </a:r>
          </a:p>
        </p:txBody>
      </p:sp>
      <p:sp>
        <p:nvSpPr>
          <p:cNvPr id="3100" name="TextBox 3099">
            <a:extLst>
              <a:ext uri="{FF2B5EF4-FFF2-40B4-BE49-F238E27FC236}">
                <a16:creationId xmlns:a16="http://schemas.microsoft.com/office/drawing/2014/main" id="{8B26BF58-FB8B-E47E-327A-068F03A51D5B}"/>
              </a:ext>
            </a:extLst>
          </p:cNvPr>
          <p:cNvSpPr txBox="1"/>
          <p:nvPr/>
        </p:nvSpPr>
        <p:spPr>
          <a:xfrm>
            <a:off x="1376316" y="2245886"/>
            <a:ext cx="829073" cy="215444"/>
          </a:xfrm>
          <a:prstGeom prst="rect">
            <a:avLst/>
          </a:prstGeom>
          <a:noFill/>
        </p:spPr>
        <p:txBody>
          <a:bodyPr wrap="none" rtlCol="0">
            <a:spAutoFit/>
          </a:bodyPr>
          <a:lstStyle/>
          <a:p>
            <a:r>
              <a:rPr lang="en-US" sz="800" dirty="0"/>
              <a:t>Down sampling</a:t>
            </a:r>
          </a:p>
        </p:txBody>
      </p:sp>
      <p:sp>
        <p:nvSpPr>
          <p:cNvPr id="3101" name="TextBox 3100">
            <a:extLst>
              <a:ext uri="{FF2B5EF4-FFF2-40B4-BE49-F238E27FC236}">
                <a16:creationId xmlns:a16="http://schemas.microsoft.com/office/drawing/2014/main" id="{E5FB557D-92C1-A936-2C8F-4D3FE5A2FA16}"/>
              </a:ext>
            </a:extLst>
          </p:cNvPr>
          <p:cNvSpPr txBox="1"/>
          <p:nvPr/>
        </p:nvSpPr>
        <p:spPr>
          <a:xfrm>
            <a:off x="6367902" y="2256784"/>
            <a:ext cx="704039" cy="215444"/>
          </a:xfrm>
          <a:prstGeom prst="rect">
            <a:avLst/>
          </a:prstGeom>
          <a:noFill/>
        </p:spPr>
        <p:txBody>
          <a:bodyPr wrap="none" rtlCol="0">
            <a:spAutoFit/>
          </a:bodyPr>
          <a:lstStyle/>
          <a:p>
            <a:r>
              <a:rPr lang="en-US" sz="800" dirty="0"/>
              <a:t>Up sampling</a:t>
            </a:r>
          </a:p>
        </p:txBody>
      </p:sp>
      <p:sp>
        <p:nvSpPr>
          <p:cNvPr id="3102" name="Down Arrow 3101">
            <a:extLst>
              <a:ext uri="{FF2B5EF4-FFF2-40B4-BE49-F238E27FC236}">
                <a16:creationId xmlns:a16="http://schemas.microsoft.com/office/drawing/2014/main" id="{3F82FF95-1C2E-5CF3-B0FE-7445E70E4462}"/>
              </a:ext>
            </a:extLst>
          </p:cNvPr>
          <p:cNvSpPr/>
          <p:nvPr/>
        </p:nvSpPr>
        <p:spPr>
          <a:xfrm>
            <a:off x="2338474" y="1441272"/>
            <a:ext cx="45719" cy="2195011"/>
          </a:xfrm>
          <a:prstGeom prst="downArrow">
            <a:avLst/>
          </a:prstGeom>
          <a:ln>
            <a:noFill/>
          </a:ln>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103" name="Down Arrow 3102">
            <a:extLst>
              <a:ext uri="{FF2B5EF4-FFF2-40B4-BE49-F238E27FC236}">
                <a16:creationId xmlns:a16="http://schemas.microsoft.com/office/drawing/2014/main" id="{15D9C54B-B034-4909-A741-F18168A7CA88}"/>
              </a:ext>
            </a:extLst>
          </p:cNvPr>
          <p:cNvSpPr/>
          <p:nvPr/>
        </p:nvSpPr>
        <p:spPr>
          <a:xfrm rot="10800000">
            <a:off x="6288450" y="1413431"/>
            <a:ext cx="45719" cy="2195011"/>
          </a:xfrm>
          <a:prstGeom prst="downArrow">
            <a:avLst/>
          </a:prstGeom>
          <a:ln>
            <a:noFill/>
          </a:ln>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104" name="TextBox 3103">
            <a:extLst>
              <a:ext uri="{FF2B5EF4-FFF2-40B4-BE49-F238E27FC236}">
                <a16:creationId xmlns:a16="http://schemas.microsoft.com/office/drawing/2014/main" id="{B396EA40-3CEE-0620-C332-9ED96412985A}"/>
              </a:ext>
            </a:extLst>
          </p:cNvPr>
          <p:cNvSpPr txBox="1"/>
          <p:nvPr/>
        </p:nvSpPr>
        <p:spPr>
          <a:xfrm>
            <a:off x="2147688" y="3908700"/>
            <a:ext cx="4493059" cy="276999"/>
          </a:xfrm>
          <a:prstGeom prst="rect">
            <a:avLst/>
          </a:prstGeom>
          <a:noFill/>
        </p:spPr>
        <p:txBody>
          <a:bodyPr wrap="square" rtlCol="0">
            <a:spAutoFit/>
          </a:bodyPr>
          <a:lstStyle/>
          <a:p>
            <a:r>
              <a:rPr lang="en-US" sz="1200" dirty="0"/>
              <a:t>Fig. 4:  Architecture diagram of DUCKNet using UNet and DenseNet</a:t>
            </a:r>
          </a:p>
        </p:txBody>
      </p:sp>
      <p:sp>
        <p:nvSpPr>
          <p:cNvPr id="3106" name="TextBox 3105">
            <a:extLst>
              <a:ext uri="{FF2B5EF4-FFF2-40B4-BE49-F238E27FC236}">
                <a16:creationId xmlns:a16="http://schemas.microsoft.com/office/drawing/2014/main" id="{32FBDC07-843F-ABC9-9F7F-F31347119A0D}"/>
              </a:ext>
            </a:extLst>
          </p:cNvPr>
          <p:cNvSpPr txBox="1"/>
          <p:nvPr/>
        </p:nvSpPr>
        <p:spPr>
          <a:xfrm>
            <a:off x="5750117" y="1111777"/>
            <a:ext cx="2038962" cy="153888"/>
          </a:xfrm>
          <a:prstGeom prst="rect">
            <a:avLst/>
          </a:prstGeom>
          <a:noFill/>
        </p:spPr>
        <p:txBody>
          <a:bodyPr wrap="square" rtlCol="0">
            <a:spAutoFit/>
          </a:bodyPr>
          <a:lstStyle/>
          <a:p>
            <a:r>
              <a:rPr lang="en-US" sz="400" dirty="0"/>
              <a:t>Output Segmentation map</a:t>
            </a:r>
          </a:p>
        </p:txBody>
      </p:sp>
      <p:sp>
        <p:nvSpPr>
          <p:cNvPr id="3107" name="TextBox 3106">
            <a:extLst>
              <a:ext uri="{FF2B5EF4-FFF2-40B4-BE49-F238E27FC236}">
                <a16:creationId xmlns:a16="http://schemas.microsoft.com/office/drawing/2014/main" id="{DDB0A649-A386-C3A6-66DC-8B221AEFB2E1}"/>
              </a:ext>
            </a:extLst>
          </p:cNvPr>
          <p:cNvSpPr txBox="1"/>
          <p:nvPr/>
        </p:nvSpPr>
        <p:spPr>
          <a:xfrm>
            <a:off x="5857783" y="1175333"/>
            <a:ext cx="401934" cy="153888"/>
          </a:xfrm>
          <a:prstGeom prst="rect">
            <a:avLst/>
          </a:prstGeom>
          <a:noFill/>
        </p:spPr>
        <p:txBody>
          <a:bodyPr wrap="square" rtlCol="0">
            <a:spAutoFit/>
          </a:bodyPr>
          <a:lstStyle/>
          <a:p>
            <a:r>
              <a:rPr lang="en-US" sz="400" dirty="0"/>
              <a:t>256 x 256</a:t>
            </a:r>
          </a:p>
        </p:txBody>
      </p:sp>
      <p:sp>
        <p:nvSpPr>
          <p:cNvPr id="3108" name="TextBox 3107">
            <a:extLst>
              <a:ext uri="{FF2B5EF4-FFF2-40B4-BE49-F238E27FC236}">
                <a16:creationId xmlns:a16="http://schemas.microsoft.com/office/drawing/2014/main" id="{332E38F1-E33D-F246-0A9C-383E481335A6}"/>
              </a:ext>
            </a:extLst>
          </p:cNvPr>
          <p:cNvSpPr txBox="1"/>
          <p:nvPr/>
        </p:nvSpPr>
        <p:spPr>
          <a:xfrm>
            <a:off x="5792941" y="1533677"/>
            <a:ext cx="620040" cy="215444"/>
          </a:xfrm>
          <a:prstGeom prst="rect">
            <a:avLst/>
          </a:prstGeom>
          <a:noFill/>
        </p:spPr>
        <p:txBody>
          <a:bodyPr wrap="square" rtlCol="0">
            <a:spAutoFit/>
          </a:bodyPr>
          <a:lstStyle/>
          <a:p>
            <a:r>
              <a:rPr lang="en-US" sz="400" dirty="0"/>
              <a:t>Output image (Trained Image)</a:t>
            </a:r>
          </a:p>
        </p:txBody>
      </p:sp>
      <p:sp>
        <p:nvSpPr>
          <p:cNvPr id="3109" name="TextBox 3108">
            <a:extLst>
              <a:ext uri="{FF2B5EF4-FFF2-40B4-BE49-F238E27FC236}">
                <a16:creationId xmlns:a16="http://schemas.microsoft.com/office/drawing/2014/main" id="{D11B0AC4-209D-DB2B-66D9-0DB60B541F7B}"/>
              </a:ext>
            </a:extLst>
          </p:cNvPr>
          <p:cNvSpPr txBox="1"/>
          <p:nvPr/>
        </p:nvSpPr>
        <p:spPr>
          <a:xfrm rot="16200000">
            <a:off x="5021407" y="1361609"/>
            <a:ext cx="401934" cy="153888"/>
          </a:xfrm>
          <a:prstGeom prst="rect">
            <a:avLst/>
          </a:prstGeom>
          <a:noFill/>
        </p:spPr>
        <p:txBody>
          <a:bodyPr wrap="square" rtlCol="0">
            <a:spAutoFit/>
          </a:bodyPr>
          <a:lstStyle/>
          <a:p>
            <a:r>
              <a:rPr lang="en-US" sz="400" dirty="0"/>
              <a:t>256 x 256</a:t>
            </a:r>
          </a:p>
        </p:txBody>
      </p:sp>
      <p:sp>
        <p:nvSpPr>
          <p:cNvPr id="3110" name="TextBox 3109">
            <a:extLst>
              <a:ext uri="{FF2B5EF4-FFF2-40B4-BE49-F238E27FC236}">
                <a16:creationId xmlns:a16="http://schemas.microsoft.com/office/drawing/2014/main" id="{664CCC26-321C-4BDD-F875-E14FE83D4532}"/>
              </a:ext>
            </a:extLst>
          </p:cNvPr>
          <p:cNvSpPr txBox="1"/>
          <p:nvPr/>
        </p:nvSpPr>
        <p:spPr>
          <a:xfrm rot="16200000">
            <a:off x="3014586" y="1295219"/>
            <a:ext cx="401934" cy="153888"/>
          </a:xfrm>
          <a:prstGeom prst="rect">
            <a:avLst/>
          </a:prstGeom>
          <a:noFill/>
        </p:spPr>
        <p:txBody>
          <a:bodyPr wrap="square" rtlCol="0">
            <a:spAutoFit/>
          </a:bodyPr>
          <a:lstStyle/>
          <a:p>
            <a:r>
              <a:rPr lang="en-US" sz="400" dirty="0"/>
              <a:t>256 x 256</a:t>
            </a:r>
          </a:p>
        </p:txBody>
      </p:sp>
      <p:sp>
        <p:nvSpPr>
          <p:cNvPr id="3111" name="TextBox 3110">
            <a:extLst>
              <a:ext uri="{FF2B5EF4-FFF2-40B4-BE49-F238E27FC236}">
                <a16:creationId xmlns:a16="http://schemas.microsoft.com/office/drawing/2014/main" id="{C635D525-C909-AC78-CDA1-0150BFBBD7D0}"/>
              </a:ext>
            </a:extLst>
          </p:cNvPr>
          <p:cNvSpPr txBox="1"/>
          <p:nvPr/>
        </p:nvSpPr>
        <p:spPr>
          <a:xfrm>
            <a:off x="5458300" y="1188721"/>
            <a:ext cx="401934" cy="153888"/>
          </a:xfrm>
          <a:prstGeom prst="rect">
            <a:avLst/>
          </a:prstGeom>
          <a:noFill/>
        </p:spPr>
        <p:txBody>
          <a:bodyPr wrap="square" rtlCol="0">
            <a:spAutoFit/>
          </a:bodyPr>
          <a:lstStyle/>
          <a:p>
            <a:r>
              <a:rPr lang="en-US" sz="400" dirty="0"/>
              <a:t>256 x 256</a:t>
            </a:r>
          </a:p>
        </p:txBody>
      </p:sp>
    </p:spTree>
    <p:extLst>
      <p:ext uri="{BB962C8B-B14F-4D97-AF65-F5344CB8AC3E}">
        <p14:creationId xmlns:p14="http://schemas.microsoft.com/office/powerpoint/2010/main" val="1110178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alpha val="68399"/>
          </a:schemeClr>
        </a:solidFill>
        <a:effectLst/>
      </p:bgPr>
    </p:bg>
    <p:spTree>
      <p:nvGrpSpPr>
        <p:cNvPr id="1" name="">
          <a:extLst>
            <a:ext uri="{FF2B5EF4-FFF2-40B4-BE49-F238E27FC236}">
              <a16:creationId xmlns:a16="http://schemas.microsoft.com/office/drawing/2014/main" id="{DE703A97-B9BD-487E-DAAA-6E15260B6B11}"/>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6B0A732B-A721-ED44-245A-AC88D5A366E5}"/>
              </a:ext>
            </a:extLst>
          </p:cNvPr>
          <p:cNvSpPr txBox="1"/>
          <p:nvPr/>
        </p:nvSpPr>
        <p:spPr>
          <a:xfrm>
            <a:off x="147234" y="209227"/>
            <a:ext cx="8602756" cy="523220"/>
          </a:xfrm>
          <a:prstGeom prst="rect">
            <a:avLst/>
          </a:prstGeom>
          <a:noFill/>
        </p:spPr>
        <p:txBody>
          <a:bodyPr wrap="square" rtlCol="0">
            <a:spAutoFit/>
          </a:bodyPr>
          <a:lstStyle/>
          <a:p>
            <a:pPr algn="l"/>
            <a:r>
              <a:rPr lang="en-US" sz="2800" dirty="0">
                <a:solidFill>
                  <a:schemeClr val="bg1"/>
                </a:solidFill>
                <a:effectLst/>
                <a:latin typeface="Times New Roman" panose="02020603050405020304" pitchFamily="18" charset="0"/>
                <a:cs typeface="Times New Roman" panose="02020603050405020304" pitchFamily="18" charset="0"/>
              </a:rPr>
              <a:t>Model Compilation and Technical Specification</a:t>
            </a:r>
          </a:p>
        </p:txBody>
      </p:sp>
      <p:sp>
        <p:nvSpPr>
          <p:cNvPr id="11" name="Rectangle 10">
            <a:extLst>
              <a:ext uri="{FF2B5EF4-FFF2-40B4-BE49-F238E27FC236}">
                <a16:creationId xmlns:a16="http://schemas.microsoft.com/office/drawing/2014/main" id="{66A90E58-68FF-9EE1-7134-DDC4228290AA}"/>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74A0109D-E4E6-2600-E811-615CEA1AF682}"/>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CB1EB14C-E1C0-776F-5721-4F8D3501E4B9}"/>
              </a:ext>
            </a:extLst>
          </p:cNvPr>
          <p:cNvSpPr txBox="1"/>
          <p:nvPr/>
        </p:nvSpPr>
        <p:spPr>
          <a:xfrm>
            <a:off x="4297187" y="4714974"/>
            <a:ext cx="383301"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-7-</a:t>
            </a:r>
          </a:p>
        </p:txBody>
      </p:sp>
      <p:sp>
        <p:nvSpPr>
          <p:cNvPr id="16" name="TextBox 15">
            <a:extLst>
              <a:ext uri="{FF2B5EF4-FFF2-40B4-BE49-F238E27FC236}">
                <a16:creationId xmlns:a16="http://schemas.microsoft.com/office/drawing/2014/main" id="{86BB3E70-141C-680F-D5C5-4C7DD114472C}"/>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sp>
        <p:nvSpPr>
          <p:cNvPr id="6" name="TextBox 5">
            <a:extLst>
              <a:ext uri="{FF2B5EF4-FFF2-40B4-BE49-F238E27FC236}">
                <a16:creationId xmlns:a16="http://schemas.microsoft.com/office/drawing/2014/main" id="{EF1B3476-5F89-D4C9-26D9-BD7E4CAEEF20}"/>
              </a:ext>
            </a:extLst>
          </p:cNvPr>
          <p:cNvSpPr txBox="1"/>
          <p:nvPr/>
        </p:nvSpPr>
        <p:spPr>
          <a:xfrm>
            <a:off x="54244" y="1034979"/>
            <a:ext cx="5547712" cy="3416320"/>
          </a:xfrm>
          <a:prstGeom prst="rect">
            <a:avLst/>
          </a:prstGeom>
          <a:noFill/>
        </p:spPr>
        <p:txBody>
          <a:bodyPr wrap="square" rtlCol="0">
            <a:spAutoFit/>
          </a:bodyPr>
          <a:lstStyle/>
          <a:p>
            <a:pPr algn="l">
              <a:buFont typeface="Arial" panose="020B0604020202020204" pitchFamily="34" charset="0"/>
              <a:buChar char="•"/>
            </a:pPr>
            <a:r>
              <a:rPr lang="en-US" b="1" i="0" u="none" strike="noStrike" dirty="0">
                <a:solidFill>
                  <a:srgbClr val="000000"/>
                </a:solidFill>
                <a:effectLst/>
              </a:rPr>
              <a:t>Framework and Model Compilation</a:t>
            </a:r>
            <a:r>
              <a:rPr lang="en-US" b="0" i="0" u="none" strike="noStrike" dirty="0">
                <a:solidFill>
                  <a:srgbClr val="000000"/>
                </a:solidFill>
                <a:effectLst/>
              </a:rPr>
              <a:t>:</a:t>
            </a:r>
          </a:p>
          <a:p>
            <a:pPr marL="742950" lvl="1" indent="-285750" algn="l">
              <a:buFont typeface="Arial" panose="020B0604020202020204" pitchFamily="34" charset="0"/>
              <a:buChar char="•"/>
            </a:pPr>
            <a:r>
              <a:rPr lang="en-US" b="0" i="0" u="none" strike="noStrike" dirty="0">
                <a:solidFill>
                  <a:srgbClr val="000000"/>
                </a:solidFill>
                <a:effectLst/>
              </a:rPr>
              <a:t>Framework: TensorFlow with </a:t>
            </a:r>
            <a:r>
              <a:rPr lang="en-US" b="0" i="0" u="none" strike="noStrike" dirty="0" err="1">
                <a:solidFill>
                  <a:srgbClr val="000000"/>
                </a:solidFill>
                <a:effectLst/>
              </a:rPr>
              <a:t>Keras</a:t>
            </a:r>
            <a:r>
              <a:rPr lang="en-US" b="0" i="0" u="none" strike="noStrike" dirty="0">
                <a:solidFill>
                  <a:srgbClr val="000000"/>
                </a:solidFill>
                <a:effectLst/>
              </a:rPr>
              <a:t> API</a:t>
            </a:r>
          </a:p>
          <a:p>
            <a:pPr marL="742950" lvl="1" indent="-285750" algn="l">
              <a:buFont typeface="Arial" panose="020B0604020202020204" pitchFamily="34" charset="0"/>
              <a:buChar char="•"/>
            </a:pPr>
            <a:r>
              <a:rPr lang="en-US" b="0" i="0" u="none" strike="noStrike" dirty="0">
                <a:solidFill>
                  <a:srgbClr val="000000"/>
                </a:solidFill>
                <a:effectLst/>
              </a:rPr>
              <a:t>Optimizer: Adam with learning rate 1e-4.</a:t>
            </a:r>
          </a:p>
          <a:p>
            <a:pPr marL="742950" lvl="1" indent="-285750" algn="l">
              <a:buFont typeface="Arial" panose="020B0604020202020204" pitchFamily="34" charset="0"/>
              <a:buChar char="•"/>
            </a:pPr>
            <a:r>
              <a:rPr lang="en-US" b="0" i="0" u="none" strike="noStrike" dirty="0">
                <a:solidFill>
                  <a:srgbClr val="000000"/>
                </a:solidFill>
                <a:effectLst/>
              </a:rPr>
              <a:t>Loss Function: Binary </a:t>
            </a:r>
            <a:r>
              <a:rPr lang="en-US" b="0" i="0" u="none" strike="noStrike" dirty="0" err="1">
                <a:solidFill>
                  <a:srgbClr val="000000"/>
                </a:solidFill>
                <a:effectLst/>
              </a:rPr>
              <a:t>Crossentropy</a:t>
            </a:r>
            <a:endParaRPr lang="en-US" b="0" i="0" u="none" strike="noStrike" dirty="0">
              <a:solidFill>
                <a:srgbClr val="000000"/>
              </a:solidFill>
              <a:effectLst/>
            </a:endParaRPr>
          </a:p>
          <a:p>
            <a:pPr marL="742950" lvl="1" indent="-285750" algn="l">
              <a:buFont typeface="Arial" panose="020B0604020202020204" pitchFamily="34" charset="0"/>
              <a:buChar char="•"/>
            </a:pPr>
            <a:r>
              <a:rPr lang="en-US" b="0" i="0" u="none" strike="noStrike" dirty="0">
                <a:solidFill>
                  <a:srgbClr val="000000"/>
                </a:solidFill>
                <a:effectLst/>
              </a:rPr>
              <a:t>Metrics:</a:t>
            </a:r>
          </a:p>
          <a:p>
            <a:pPr marL="1143000" lvl="2" indent="-228600" algn="l">
              <a:buFont typeface="Arial" panose="020B0604020202020204" pitchFamily="34" charset="0"/>
              <a:buChar char="•"/>
            </a:pPr>
            <a:r>
              <a:rPr lang="en-US" b="0" i="0" u="none" strike="noStrike" dirty="0">
                <a:solidFill>
                  <a:srgbClr val="000000"/>
                </a:solidFill>
                <a:effectLst/>
              </a:rPr>
              <a:t>Accuracy</a:t>
            </a:r>
          </a:p>
          <a:p>
            <a:pPr marL="1143000" lvl="2" indent="-228600" algn="l">
              <a:buFont typeface="Arial" panose="020B0604020202020204" pitchFamily="34" charset="0"/>
              <a:buChar char="•"/>
            </a:pPr>
            <a:r>
              <a:rPr lang="en-US" b="0" i="0" u="none" strike="noStrike" dirty="0">
                <a:solidFill>
                  <a:srgbClr val="000000"/>
                </a:solidFill>
                <a:effectLst/>
              </a:rPr>
              <a:t>Dice Coefficient</a:t>
            </a:r>
          </a:p>
          <a:p>
            <a:pPr marL="1143000" lvl="2" indent="-228600" algn="l">
              <a:buFont typeface="Arial" panose="020B0604020202020204" pitchFamily="34" charset="0"/>
              <a:buChar char="•"/>
            </a:pPr>
            <a:r>
              <a:rPr lang="en-US" b="0" i="0" u="none" strike="noStrike" dirty="0">
                <a:solidFill>
                  <a:srgbClr val="000000"/>
                </a:solidFill>
                <a:effectLst/>
              </a:rPr>
              <a:t>Mean </a:t>
            </a:r>
            <a:r>
              <a:rPr lang="en-US" b="0" i="0" u="none" strike="noStrike" dirty="0" err="1">
                <a:solidFill>
                  <a:srgbClr val="000000"/>
                </a:solidFill>
                <a:effectLst/>
              </a:rPr>
              <a:t>IoU</a:t>
            </a:r>
            <a:endParaRPr lang="en-US" b="0" i="0" u="none" strike="noStrike" dirty="0">
              <a:solidFill>
                <a:srgbClr val="000000"/>
              </a:solidFill>
              <a:effectLst/>
            </a:endParaRPr>
          </a:p>
          <a:p>
            <a:pPr algn="l">
              <a:buFont typeface="Arial" panose="020B0604020202020204" pitchFamily="34" charset="0"/>
              <a:buChar char="•"/>
            </a:pPr>
            <a:r>
              <a:rPr lang="en-US" b="1" i="0" u="none" strike="noStrike" dirty="0">
                <a:solidFill>
                  <a:srgbClr val="000000"/>
                </a:solidFill>
                <a:effectLst/>
              </a:rPr>
              <a:t>Training Setup</a:t>
            </a:r>
            <a:r>
              <a:rPr lang="en-US" b="0" i="0" u="none" strike="noStrike" dirty="0">
                <a:solidFill>
                  <a:srgbClr val="000000"/>
                </a:solidFill>
                <a:effectLst/>
              </a:rPr>
              <a:t>:</a:t>
            </a:r>
          </a:p>
          <a:p>
            <a:pPr marL="742950" lvl="1" indent="-285750" algn="l">
              <a:buFont typeface="Arial" panose="020B0604020202020204" pitchFamily="34" charset="0"/>
              <a:buChar char="•"/>
            </a:pPr>
            <a:r>
              <a:rPr lang="en-US" b="0" i="0" u="none" strike="noStrike" dirty="0">
                <a:solidFill>
                  <a:srgbClr val="000000"/>
                </a:solidFill>
                <a:effectLst/>
              </a:rPr>
              <a:t>Batch Size: 8</a:t>
            </a:r>
          </a:p>
          <a:p>
            <a:pPr marL="742950" lvl="1" indent="-285750" algn="l">
              <a:buFont typeface="Arial" panose="020B0604020202020204" pitchFamily="34" charset="0"/>
              <a:buChar char="•"/>
            </a:pPr>
            <a:r>
              <a:rPr lang="en-US" b="0" i="0" u="none" strike="noStrike" dirty="0">
                <a:solidFill>
                  <a:srgbClr val="000000"/>
                </a:solidFill>
                <a:effectLst/>
              </a:rPr>
              <a:t>Epochs: Up to 300 with early stopping</a:t>
            </a:r>
          </a:p>
          <a:p>
            <a:endParaRPr lang="en-US" dirty="0"/>
          </a:p>
        </p:txBody>
      </p:sp>
      <p:sp>
        <p:nvSpPr>
          <p:cNvPr id="7" name="TextBox 6">
            <a:extLst>
              <a:ext uri="{FF2B5EF4-FFF2-40B4-BE49-F238E27FC236}">
                <a16:creationId xmlns:a16="http://schemas.microsoft.com/office/drawing/2014/main" id="{4171B907-59AF-5973-2B62-A466C4DE14D9}"/>
              </a:ext>
            </a:extLst>
          </p:cNvPr>
          <p:cNvSpPr txBox="1"/>
          <p:nvPr/>
        </p:nvSpPr>
        <p:spPr>
          <a:xfrm>
            <a:off x="4572000" y="997540"/>
            <a:ext cx="4792568" cy="2585323"/>
          </a:xfrm>
          <a:prstGeom prst="rect">
            <a:avLst/>
          </a:prstGeom>
          <a:noFill/>
        </p:spPr>
        <p:txBody>
          <a:bodyPr wrap="square" rtlCol="0">
            <a:spAutoFit/>
          </a:bodyPr>
          <a:lstStyle/>
          <a:p>
            <a:pPr algn="l">
              <a:buFont typeface="Arial" panose="020B0604020202020204" pitchFamily="34" charset="0"/>
              <a:buChar char="•"/>
            </a:pPr>
            <a:r>
              <a:rPr lang="en-US" b="1" i="0" u="none" strike="noStrike" dirty="0">
                <a:solidFill>
                  <a:srgbClr val="000000"/>
                </a:solidFill>
                <a:effectLst/>
              </a:rPr>
              <a:t>Technical Specifications</a:t>
            </a:r>
            <a:r>
              <a:rPr lang="en-US" b="0" i="0" u="none" strike="noStrike" dirty="0">
                <a:solidFill>
                  <a:srgbClr val="000000"/>
                </a:solidFill>
                <a:effectLst/>
              </a:rPr>
              <a:t>:</a:t>
            </a:r>
          </a:p>
          <a:p>
            <a:pPr marL="742950" lvl="1" indent="-285750" algn="l">
              <a:buFont typeface="Arial" panose="020B0604020202020204" pitchFamily="34" charset="0"/>
              <a:buChar char="•"/>
            </a:pPr>
            <a:r>
              <a:rPr lang="en-US" b="0" i="0" u="none" strike="noStrike" dirty="0">
                <a:solidFill>
                  <a:srgbClr val="000000"/>
                </a:solidFill>
                <a:effectLst/>
              </a:rPr>
              <a:t>Environment: Python 3 on Google Compute Engine</a:t>
            </a:r>
          </a:p>
          <a:p>
            <a:pPr marL="742950" lvl="1" indent="-285750" algn="l">
              <a:buFont typeface="Arial" panose="020B0604020202020204" pitchFamily="34" charset="0"/>
              <a:buChar char="•"/>
            </a:pPr>
            <a:r>
              <a:rPr lang="en-US" b="0" i="0" u="none" strike="noStrike" dirty="0">
                <a:solidFill>
                  <a:srgbClr val="000000"/>
                </a:solidFill>
                <a:effectLst/>
              </a:rPr>
              <a:t>System Resources:</a:t>
            </a:r>
          </a:p>
          <a:p>
            <a:pPr marL="1143000" lvl="2" indent="-228600" algn="l">
              <a:buFont typeface="Arial" panose="020B0604020202020204" pitchFamily="34" charset="0"/>
              <a:buChar char="•"/>
            </a:pPr>
            <a:r>
              <a:rPr lang="en-US" b="0" i="0" u="none" strike="noStrike" dirty="0">
                <a:solidFill>
                  <a:srgbClr val="000000"/>
                </a:solidFill>
                <a:effectLst/>
              </a:rPr>
              <a:t>RAM: 51 GB</a:t>
            </a:r>
          </a:p>
          <a:p>
            <a:pPr marL="1143000" lvl="2" indent="-228600" algn="l">
              <a:buFont typeface="Arial" panose="020B0604020202020204" pitchFamily="34" charset="0"/>
              <a:buChar char="•"/>
            </a:pPr>
            <a:r>
              <a:rPr lang="en-US" b="0" i="0" u="none" strike="noStrike" dirty="0">
                <a:solidFill>
                  <a:srgbClr val="000000"/>
                </a:solidFill>
                <a:effectLst/>
              </a:rPr>
              <a:t>Disk Space: 225.8 GB</a:t>
            </a:r>
          </a:p>
          <a:p>
            <a:pPr marL="1143000" lvl="2" indent="-228600" algn="l">
              <a:buFont typeface="Arial" panose="020B0604020202020204" pitchFamily="34" charset="0"/>
              <a:buChar char="•"/>
            </a:pPr>
            <a:r>
              <a:rPr lang="en-US" b="0" i="0" u="none" strike="noStrike" dirty="0">
                <a:solidFill>
                  <a:srgbClr val="000000"/>
                </a:solidFill>
                <a:effectLst/>
              </a:rPr>
              <a:t>GPU: NVIDIA A100 with 40 GB memory</a:t>
            </a:r>
          </a:p>
          <a:p>
            <a:endParaRPr lang="en-US" dirty="0"/>
          </a:p>
        </p:txBody>
      </p:sp>
      <p:pic>
        <p:nvPicPr>
          <p:cNvPr id="7170" name="Picture 2" descr="NVIDIA A100 | NVIDIA">
            <a:extLst>
              <a:ext uri="{FF2B5EF4-FFF2-40B4-BE49-F238E27FC236}">
                <a16:creationId xmlns:a16="http://schemas.microsoft.com/office/drawing/2014/main" id="{E7D68340-E26A-8B1B-8ECA-540A2398BE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79691" y="3017720"/>
            <a:ext cx="1475463" cy="830236"/>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What is RAM (Random-Access Memory)?">
            <a:extLst>
              <a:ext uri="{FF2B5EF4-FFF2-40B4-BE49-F238E27FC236}">
                <a16:creationId xmlns:a16="http://schemas.microsoft.com/office/drawing/2014/main" id="{862AF70B-7FA3-F25C-2067-013039EBD03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48329" y="2881638"/>
            <a:ext cx="1531362" cy="111133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52CAE43-5C7F-A6F5-695F-5E280F7EF41D}"/>
              </a:ext>
            </a:extLst>
          </p:cNvPr>
          <p:cNvSpPr txBox="1"/>
          <p:nvPr/>
        </p:nvSpPr>
        <p:spPr>
          <a:xfrm>
            <a:off x="5601956" y="3984038"/>
            <a:ext cx="3416439" cy="307777"/>
          </a:xfrm>
          <a:prstGeom prst="rect">
            <a:avLst/>
          </a:prstGeom>
          <a:noFill/>
        </p:spPr>
        <p:txBody>
          <a:bodyPr wrap="square" rtlCol="0">
            <a:spAutoFit/>
          </a:bodyPr>
          <a:lstStyle/>
          <a:p>
            <a:r>
              <a:rPr lang="en-US" sz="1400" b="1" i="1" dirty="0"/>
              <a:t>Fig5: </a:t>
            </a:r>
            <a:r>
              <a:rPr lang="en-US" sz="1400" i="1" dirty="0"/>
              <a:t>shows the ram and GPU’s appearance.</a:t>
            </a:r>
          </a:p>
        </p:txBody>
      </p:sp>
    </p:spTree>
    <p:extLst>
      <p:ext uri="{BB962C8B-B14F-4D97-AF65-F5344CB8AC3E}">
        <p14:creationId xmlns:p14="http://schemas.microsoft.com/office/powerpoint/2010/main" val="3378164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alpha val="68399"/>
          </a:schemeClr>
        </a:solidFill>
        <a:effectLst/>
      </p:bgPr>
    </p:bg>
    <p:spTree>
      <p:nvGrpSpPr>
        <p:cNvPr id="1" name="">
          <a:extLst>
            <a:ext uri="{FF2B5EF4-FFF2-40B4-BE49-F238E27FC236}">
              <a16:creationId xmlns:a16="http://schemas.microsoft.com/office/drawing/2014/main" id="{14D8173F-33C5-DCA0-9A42-C6EFF7A2A219}"/>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FB5B0470-9FC7-5FED-D383-82D220BC5B83}"/>
              </a:ext>
            </a:extLst>
          </p:cNvPr>
          <p:cNvSpPr txBox="1"/>
          <p:nvPr/>
        </p:nvSpPr>
        <p:spPr>
          <a:xfrm>
            <a:off x="147234" y="209227"/>
            <a:ext cx="6059837" cy="584775"/>
          </a:xfrm>
          <a:prstGeom prst="rect">
            <a:avLst/>
          </a:prstGeom>
          <a:noFill/>
        </p:spPr>
        <p:txBody>
          <a:bodyPr wrap="square" rtlCol="0">
            <a:spAutoFit/>
          </a:bodyPr>
          <a:lstStyle/>
          <a:p>
            <a:pPr algn="l"/>
            <a:r>
              <a:rPr lang="en-US" sz="3200" dirty="0">
                <a:solidFill>
                  <a:schemeClr val="bg1"/>
                </a:solidFill>
                <a:effectLst/>
              </a:rPr>
              <a:t>Model Training and Evaluation</a:t>
            </a:r>
            <a:endParaRPr lang="en-US" sz="3200" dirty="0">
              <a:solidFill>
                <a:schemeClr val="bg1"/>
              </a:solidFill>
              <a:effectLst/>
              <a:latin typeface="Helvetica" pitchFamily="2" charset="0"/>
            </a:endParaRPr>
          </a:p>
        </p:txBody>
      </p:sp>
      <p:sp>
        <p:nvSpPr>
          <p:cNvPr id="11" name="Rectangle 10">
            <a:extLst>
              <a:ext uri="{FF2B5EF4-FFF2-40B4-BE49-F238E27FC236}">
                <a16:creationId xmlns:a16="http://schemas.microsoft.com/office/drawing/2014/main" id="{763A78CC-7392-04C6-5689-748801F1AFD6}"/>
              </a:ext>
            </a:extLst>
          </p:cNvPr>
          <p:cNvSpPr/>
          <p:nvPr/>
        </p:nvSpPr>
        <p:spPr>
          <a:xfrm>
            <a:off x="0" y="4486759"/>
            <a:ext cx="9144000" cy="656741"/>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D8F46AF2-54EC-B2C0-8855-5F332C75E375}"/>
              </a:ext>
            </a:extLst>
          </p:cNvPr>
          <p:cNvSpPr txBox="1"/>
          <p:nvPr/>
        </p:nvSpPr>
        <p:spPr>
          <a:xfrm>
            <a:off x="6207071" y="4702855"/>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Neural Networks ( Course Number:CS5388 )</a:t>
            </a:r>
          </a:p>
        </p:txBody>
      </p:sp>
      <p:sp>
        <p:nvSpPr>
          <p:cNvPr id="15" name="TextBox 14">
            <a:extLst>
              <a:ext uri="{FF2B5EF4-FFF2-40B4-BE49-F238E27FC236}">
                <a16:creationId xmlns:a16="http://schemas.microsoft.com/office/drawing/2014/main" id="{04B4B303-6118-82C7-4999-772D8CBC168E}"/>
              </a:ext>
            </a:extLst>
          </p:cNvPr>
          <p:cNvSpPr txBox="1"/>
          <p:nvPr/>
        </p:nvSpPr>
        <p:spPr>
          <a:xfrm>
            <a:off x="4297187" y="4714974"/>
            <a:ext cx="383301" cy="307777"/>
          </a:xfrm>
          <a:prstGeom prst="rect">
            <a:avLst/>
          </a:prstGeom>
          <a:noFill/>
        </p:spPr>
        <p:txBody>
          <a:bodyPr wrap="square" rtlCol="0">
            <a:spAutoFit/>
          </a:bodyPr>
          <a:lstStyle/>
          <a:p>
            <a:r>
              <a:rPr lang="en-US" sz="1400" dirty="0">
                <a:solidFill>
                  <a:schemeClr val="bg1">
                    <a:alpha val="81734"/>
                  </a:schemeClr>
                </a:solidFill>
                <a:effectLst>
                  <a:outerShdw blurRad="50800" dist="50800" dir="5400000" algn="ctr" rotWithShape="0">
                    <a:srgbClr val="000000">
                      <a:alpha val="43718"/>
                    </a:srgbClr>
                  </a:outerShdw>
                </a:effectLst>
              </a:rPr>
              <a:t>-8-</a:t>
            </a:r>
          </a:p>
        </p:txBody>
      </p:sp>
      <p:sp>
        <p:nvSpPr>
          <p:cNvPr id="16" name="TextBox 15">
            <a:extLst>
              <a:ext uri="{FF2B5EF4-FFF2-40B4-BE49-F238E27FC236}">
                <a16:creationId xmlns:a16="http://schemas.microsoft.com/office/drawing/2014/main" id="{3300D25C-0168-50A4-4311-FE43A9F6AAC1}"/>
              </a:ext>
            </a:extLst>
          </p:cNvPr>
          <p:cNvSpPr txBox="1"/>
          <p:nvPr/>
        </p:nvSpPr>
        <p:spPr>
          <a:xfrm>
            <a:off x="54244" y="4702856"/>
            <a:ext cx="3405591" cy="276999"/>
          </a:xfrm>
          <a:prstGeom prst="rect">
            <a:avLst/>
          </a:prstGeom>
          <a:noFill/>
        </p:spPr>
        <p:txBody>
          <a:bodyPr wrap="square" rtlCol="0">
            <a:spAutoFit/>
          </a:bodyPr>
          <a:lstStyle/>
          <a:p>
            <a:r>
              <a:rPr lang="en-US" sz="1200" dirty="0">
                <a:solidFill>
                  <a:schemeClr val="bg1">
                    <a:alpha val="81734"/>
                  </a:schemeClr>
                </a:solidFill>
                <a:effectLst>
                  <a:outerShdw blurRad="50800" dist="50800" dir="5400000" algn="ctr" rotWithShape="0">
                    <a:srgbClr val="000000">
                      <a:alpha val="43718"/>
                    </a:srgbClr>
                  </a:outerShdw>
                </a:effectLst>
                <a:latin typeface="Times New Roman" panose="02020603050405020304" pitchFamily="18" charset="0"/>
                <a:cs typeface="Times New Roman" panose="02020603050405020304" pitchFamily="18" charset="0"/>
              </a:rPr>
              <a:t>Department of Computer Science</a:t>
            </a:r>
          </a:p>
        </p:txBody>
      </p:sp>
      <p:pic>
        <p:nvPicPr>
          <p:cNvPr id="2" name="Picture 4">
            <a:extLst>
              <a:ext uri="{FF2B5EF4-FFF2-40B4-BE49-F238E27FC236}">
                <a16:creationId xmlns:a16="http://schemas.microsoft.com/office/drawing/2014/main" id="{104DA122-8EF6-26F0-3D96-C0588E8C46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303" y="1992007"/>
            <a:ext cx="3513222" cy="115948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a:extLst>
              <a:ext uri="{FF2B5EF4-FFF2-40B4-BE49-F238E27FC236}">
                <a16:creationId xmlns:a16="http://schemas.microsoft.com/office/drawing/2014/main" id="{06740395-D8F4-0574-A0F9-E938F1273AAF}"/>
              </a:ext>
            </a:extLst>
          </p:cNvPr>
          <p:cNvGraphicFramePr>
            <a:graphicFrameLocks noGrp="1"/>
          </p:cNvGraphicFramePr>
          <p:nvPr>
            <p:extLst>
              <p:ext uri="{D42A27DB-BD31-4B8C-83A1-F6EECF244321}">
                <p14:modId xmlns:p14="http://schemas.microsoft.com/office/powerpoint/2010/main" val="4221371474"/>
              </p:ext>
            </p:extLst>
          </p:nvPr>
        </p:nvGraphicFramePr>
        <p:xfrm>
          <a:off x="3674389" y="1006155"/>
          <a:ext cx="5364567" cy="3420245"/>
        </p:xfrm>
        <a:graphic>
          <a:graphicData uri="http://schemas.openxmlformats.org/drawingml/2006/table">
            <a:tbl>
              <a:tblPr/>
              <a:tblGrid>
                <a:gridCol w="1268451">
                  <a:extLst>
                    <a:ext uri="{9D8B030D-6E8A-4147-A177-3AD203B41FA5}">
                      <a16:colId xmlns:a16="http://schemas.microsoft.com/office/drawing/2014/main" val="3003273003"/>
                    </a:ext>
                  </a:extLst>
                </a:gridCol>
                <a:gridCol w="2301154">
                  <a:extLst>
                    <a:ext uri="{9D8B030D-6E8A-4147-A177-3AD203B41FA5}">
                      <a16:colId xmlns:a16="http://schemas.microsoft.com/office/drawing/2014/main" val="702759899"/>
                    </a:ext>
                  </a:extLst>
                </a:gridCol>
                <a:gridCol w="1794962">
                  <a:extLst>
                    <a:ext uri="{9D8B030D-6E8A-4147-A177-3AD203B41FA5}">
                      <a16:colId xmlns:a16="http://schemas.microsoft.com/office/drawing/2014/main" val="1045242345"/>
                    </a:ext>
                  </a:extLst>
                </a:gridCol>
              </a:tblGrid>
              <a:tr h="371027">
                <a:tc>
                  <a:txBody>
                    <a:bodyPr/>
                    <a:lstStyle/>
                    <a:p>
                      <a:pPr algn="ctr"/>
                      <a:r>
                        <a:rPr lang="en-US" sz="1200" b="1" dirty="0">
                          <a:effectLst/>
                          <a:latin typeface="Helvetica" pitchFamily="2" charset="0"/>
                        </a:rPr>
                        <a:t>Performance Graphs</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tc>
                  <a:txBody>
                    <a:bodyPr/>
                    <a:lstStyle/>
                    <a:p>
                      <a:pPr algn="ctr"/>
                      <a:r>
                        <a:rPr lang="en-US" sz="1200" b="1" dirty="0">
                          <a:effectLst/>
                          <a:latin typeface="Helvetica" pitchFamily="2" charset="0"/>
                        </a:rPr>
                        <a:t>Description</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tc>
                  <a:txBody>
                    <a:bodyPr/>
                    <a:lstStyle/>
                    <a:p>
                      <a:pPr algn="ctr"/>
                      <a:r>
                        <a:rPr lang="en-US" sz="1200" b="1" dirty="0">
                          <a:effectLst/>
                          <a:latin typeface="Helvetica" pitchFamily="2" charset="0"/>
                        </a:rPr>
                        <a:t>Observation</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extLst>
                  <a:ext uri="{0D108BD9-81ED-4DB2-BD59-A6C34878D82A}">
                    <a16:rowId xmlns:a16="http://schemas.microsoft.com/office/drawing/2014/main" val="870243387"/>
                  </a:ext>
                </a:extLst>
              </a:tr>
              <a:tr h="820464">
                <a:tc>
                  <a:txBody>
                    <a:bodyPr/>
                    <a:lstStyle/>
                    <a:p>
                      <a:pPr algn="ctr"/>
                      <a:r>
                        <a:rPr lang="en-US" sz="1200">
                          <a:effectLst/>
                          <a:latin typeface="Helvetica" pitchFamily="2" charset="0"/>
                        </a:rPr>
                        <a:t>Training and Validation Accuracy</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tc>
                  <a:txBody>
                    <a:bodyPr/>
                    <a:lstStyle/>
                    <a:p>
                      <a:pPr algn="ctr"/>
                      <a:r>
                        <a:rPr lang="en-US" sz="1200">
                          <a:effectLst/>
                          <a:latin typeface="Helvetica" pitchFamily="2" charset="0"/>
                        </a:rPr>
                        <a:t>This graph shows the accuracy of the model over a series of epochs for both training and validation datasets.</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tc>
                  <a:txBody>
                    <a:bodyPr/>
                    <a:lstStyle/>
                    <a:p>
                      <a:pPr algn="ctr"/>
                      <a:r>
                        <a:rPr lang="en-US" sz="1200">
                          <a:effectLst/>
                          <a:latin typeface="Helvetica" pitchFamily="2" charset="0"/>
                        </a:rPr>
                        <a:t>The validation accuracy is higher than the training accuracy, indicating good generalization.</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extLst>
                  <a:ext uri="{0D108BD9-81ED-4DB2-BD59-A6C34878D82A}">
                    <a16:rowId xmlns:a16="http://schemas.microsoft.com/office/drawing/2014/main" val="2848078059"/>
                  </a:ext>
                </a:extLst>
              </a:tr>
              <a:tr h="936504">
                <a:tc>
                  <a:txBody>
                    <a:bodyPr/>
                    <a:lstStyle/>
                    <a:p>
                      <a:pPr algn="ctr"/>
                      <a:r>
                        <a:rPr lang="en-US" sz="1200">
                          <a:effectLst/>
                          <a:latin typeface="Helvetica" pitchFamily="2" charset="0"/>
                        </a:rPr>
                        <a:t>Training and Validation Loss</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tc>
                  <a:txBody>
                    <a:bodyPr/>
                    <a:lstStyle/>
                    <a:p>
                      <a:pPr algn="ctr"/>
                      <a:r>
                        <a:rPr lang="en-US" sz="1200">
                          <a:effectLst/>
                          <a:latin typeface="Helvetica" pitchFamily="2" charset="0"/>
                        </a:rPr>
                        <a:t>This graph depicts the loss values over epochs, which measures how well the model’s predictions match the true labels.</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tc>
                  <a:txBody>
                    <a:bodyPr/>
                    <a:lstStyle/>
                    <a:p>
                      <a:pPr algn="ctr"/>
                      <a:r>
                        <a:rPr lang="en-US" sz="1200">
                          <a:effectLst/>
                          <a:latin typeface="Helvetica" pitchFamily="2" charset="0"/>
                        </a:rPr>
                        <a:t>Both training and validation loss decrease over time, showing that the model is learning effectively.</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extLst>
                  <a:ext uri="{0D108BD9-81ED-4DB2-BD59-A6C34878D82A}">
                    <a16:rowId xmlns:a16="http://schemas.microsoft.com/office/drawing/2014/main" val="437956823"/>
                  </a:ext>
                </a:extLst>
              </a:tr>
              <a:tr h="1284627">
                <a:tc>
                  <a:txBody>
                    <a:bodyPr/>
                    <a:lstStyle/>
                    <a:p>
                      <a:pPr algn="ctr"/>
                      <a:r>
                        <a:rPr lang="en-US" sz="1200">
                          <a:effectLst/>
                          <a:latin typeface="Helvetica" pitchFamily="2" charset="0"/>
                        </a:rPr>
                        <a:t>Training and Validation Dice Coefficient</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tc>
                  <a:txBody>
                    <a:bodyPr/>
                    <a:lstStyle/>
                    <a:p>
                      <a:pPr algn="ctr"/>
                      <a:r>
                        <a:rPr lang="en-US" sz="1200">
                          <a:effectLst/>
                          <a:latin typeface="Helvetica" pitchFamily="2" charset="0"/>
                        </a:rPr>
                        <a:t>The Dice coefficient is a metric specifically used for evaluating segmentation tasks, indicating how well the predicted segmentation matches the ground truth.</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tc>
                  <a:txBody>
                    <a:bodyPr/>
                    <a:lstStyle/>
                    <a:p>
                      <a:pPr algn="ctr"/>
                      <a:r>
                        <a:rPr lang="en-US" sz="1200" dirty="0">
                          <a:effectLst/>
                          <a:latin typeface="Helvetica" pitchFamily="2" charset="0"/>
                        </a:rPr>
                        <a:t>An increasing Dice coefficient suggests improved segmentation performance as training progresses.</a:t>
                      </a:r>
                    </a:p>
                  </a:txBody>
                  <a:tcPr marL="32226" marR="32226" marT="6445" marB="6445" anchor="ctr">
                    <a:lnL w="9525" cap="flat" cmpd="sng" algn="ctr">
                      <a:solidFill>
                        <a:srgbClr val="BFBFBF"/>
                      </a:solidFill>
                      <a:prstDash val="solid"/>
                      <a:round/>
                      <a:headEnd type="none" w="med" len="med"/>
                      <a:tailEnd type="none" w="med" len="med"/>
                    </a:lnL>
                    <a:lnR w="9525" cap="flat" cmpd="sng" algn="ctr">
                      <a:solidFill>
                        <a:srgbClr val="BFBFBF"/>
                      </a:solidFill>
                      <a:prstDash val="solid"/>
                      <a:round/>
                      <a:headEnd type="none" w="med" len="med"/>
                      <a:tailEnd type="none" w="med" len="med"/>
                    </a:lnR>
                    <a:lnT w="9525" cap="flat" cmpd="sng" algn="ctr">
                      <a:solidFill>
                        <a:srgbClr val="BFBFBF"/>
                      </a:solidFill>
                      <a:prstDash val="solid"/>
                      <a:round/>
                      <a:headEnd type="none" w="med" len="med"/>
                      <a:tailEnd type="none" w="med" len="med"/>
                    </a:lnT>
                    <a:lnB w="9525" cap="flat" cmpd="sng" algn="ctr">
                      <a:solidFill>
                        <a:srgbClr val="BFBFBF"/>
                      </a:solidFill>
                      <a:prstDash val="solid"/>
                      <a:round/>
                      <a:headEnd type="none" w="med" len="med"/>
                      <a:tailEnd type="none" w="med" len="med"/>
                    </a:lnB>
                    <a:noFill/>
                  </a:tcPr>
                </a:tc>
                <a:extLst>
                  <a:ext uri="{0D108BD9-81ED-4DB2-BD59-A6C34878D82A}">
                    <a16:rowId xmlns:a16="http://schemas.microsoft.com/office/drawing/2014/main" val="2133266528"/>
                  </a:ext>
                </a:extLst>
              </a:tr>
            </a:tbl>
          </a:graphicData>
        </a:graphic>
      </p:graphicFrame>
      <p:sp>
        <p:nvSpPr>
          <p:cNvPr id="7" name="TextBox 6">
            <a:extLst>
              <a:ext uri="{FF2B5EF4-FFF2-40B4-BE49-F238E27FC236}">
                <a16:creationId xmlns:a16="http://schemas.microsoft.com/office/drawing/2014/main" id="{C3B465F4-E99E-CF93-3EDC-3227181DE17B}"/>
              </a:ext>
            </a:extLst>
          </p:cNvPr>
          <p:cNvSpPr txBox="1"/>
          <p:nvPr/>
        </p:nvSpPr>
        <p:spPr>
          <a:xfrm>
            <a:off x="217857" y="3151492"/>
            <a:ext cx="3241978" cy="307777"/>
          </a:xfrm>
          <a:prstGeom prst="rect">
            <a:avLst/>
          </a:prstGeom>
          <a:noFill/>
        </p:spPr>
        <p:txBody>
          <a:bodyPr wrap="none" rtlCol="0">
            <a:spAutoFit/>
          </a:bodyPr>
          <a:lstStyle/>
          <a:p>
            <a:r>
              <a:rPr lang="en-US" sz="1400" dirty="0"/>
              <a:t>Fig. 5: Performance Graph Representation</a:t>
            </a:r>
          </a:p>
        </p:txBody>
      </p:sp>
    </p:spTree>
    <p:extLst>
      <p:ext uri="{BB962C8B-B14F-4D97-AF65-F5344CB8AC3E}">
        <p14:creationId xmlns:p14="http://schemas.microsoft.com/office/powerpoint/2010/main" val="2987160195"/>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4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5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6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7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TTUS_PPT_9-16wide_WHITE.thmx</Template>
  <TotalTime>8531</TotalTime>
  <Words>1550</Words>
  <Application>Microsoft Macintosh PowerPoint</Application>
  <PresentationFormat>On-screen Show (16:9)</PresentationFormat>
  <Paragraphs>267</Paragraphs>
  <Slides>15</Slides>
  <Notes>7</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15</vt:i4>
      </vt:variant>
    </vt:vector>
  </HeadingPairs>
  <TitlesOfParts>
    <vt:vector size="27" baseType="lpstr">
      <vt:lpstr>__fkGroteskNeue_598ab8</vt:lpstr>
      <vt:lpstr>Aptos</vt:lpstr>
      <vt:lpstr>Arial</vt:lpstr>
      <vt:lpstr>Calibri</vt:lpstr>
      <vt:lpstr>Helvetica</vt:lpstr>
      <vt:lpstr>Times New Roman</vt:lpstr>
      <vt:lpstr>Wingdings</vt:lpstr>
      <vt:lpstr>1_Custom Design</vt:lpstr>
      <vt:lpstr>4_Custom Design</vt:lpstr>
      <vt:lpstr>5_Custom Design</vt:lpstr>
      <vt:lpstr>6_Custom Design</vt:lpstr>
      <vt:lpstr>7_Custom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Neural Network FInal PPT Presentation</dc:subject>
  <dc:creator>Shreyas Prabhakar</dc:creator>
  <cp:keywords/>
  <dc:description/>
  <cp:lastModifiedBy>Prabhakar, Shreyas</cp:lastModifiedBy>
  <cp:revision>21</cp:revision>
  <dcterms:created xsi:type="dcterms:W3CDTF">2013-08-02T17:45:05Z</dcterms:created>
  <dcterms:modified xsi:type="dcterms:W3CDTF">2024-12-06T04:41:24Z</dcterms:modified>
  <cp:category/>
</cp:coreProperties>
</file>

<file path=docProps/thumbnail.jpeg>
</file>